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7" r:id="rId3"/>
    <p:sldId id="281" r:id="rId4"/>
    <p:sldId id="282" r:id="rId5"/>
    <p:sldId id="283" r:id="rId6"/>
    <p:sldId id="284" r:id="rId7"/>
    <p:sldId id="280"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x="9144000" cy="5143500" type="screen16x9"/>
  <p:notesSz cx="6858000" cy="9144000"/>
  <p:embeddedFontLst>
    <p:embeddedFont>
      <p:font typeface="Lato" panose="020F0502020204030203" pitchFamily="34" charset="0"/>
      <p:regular r:id="rId32"/>
      <p:bold r:id="rId33"/>
      <p:italic r:id="rId34"/>
      <p:boldItalic r:id="rId35"/>
    </p:embeddedFont>
    <p:embeddedFont>
      <p:font typeface="Montserrat" panose="00000500000000000000" pitchFamily="2" charset="0"/>
      <p:regular r:id="rId36"/>
      <p:bold r:id="rId37"/>
      <p:italic r:id="rId38"/>
      <p:boldItalic r:id="rId39"/>
    </p:embeddedFont>
    <p:embeddedFont>
      <p:font typeface="Roboto" panose="02000000000000000000" pitchFamily="2" charset="0"/>
      <p:regular r:id="rId40"/>
      <p:bold r:id="rId41"/>
      <p:italic r:id="rId42"/>
      <p:boldItalic r:id="rId43"/>
    </p:embeddedFont>
    <p:embeddedFont>
      <p:font typeface="Roboto Medium" panose="02000000000000000000" pitchFamily="2" charset="0"/>
      <p:regular r:id="rId44"/>
      <p:bold r:id="rId45"/>
      <p:italic r:id="rId46"/>
      <p:boldItalic r:id="rId47"/>
    </p:embeddedFont>
    <p:embeddedFont>
      <p:font typeface="Roboto Thin" panose="02000000000000000000" pitchFamily="2"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21" d="100"/>
          <a:sy n="121" d="100"/>
        </p:scale>
        <p:origin x="2264" y="7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font" Target="fonts/font19.fntdata"/><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314b1f3f0a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314b1f3f0a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314b1f3f0a2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14b1f3f0a2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314b1f3f0a2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314b1f3f0a2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14b1f3f0a2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314b1f3f0a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14b1f3f0a2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314b1f3f0a2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14b1f3f0a2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314b1f3f0a2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314b1f3f0a2_0_4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314b1f3f0a2_0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14b1f3f0a2_1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14b1f3f0a2_1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314b1f3f0a2_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314b1f3f0a2_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14b1f3f0a2_9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14b1f3f0a2_9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149b7dbb8a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314b1f3f0a2_9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314b1f3f0a2_9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317ada5136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17ada513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317ada5136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317ada5136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17ada51361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17ada51361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317ada5136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317ada5136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17ada51361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17ada5136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317ada51361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317ada51361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14b1f3f0a2_9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14b1f3f0a2_9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314b1f3f0a2_9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314b1f3f0a2_9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14b1f3f0a2_9_6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14b1f3f0a2_9_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a:extLst>
            <a:ext uri="{FF2B5EF4-FFF2-40B4-BE49-F238E27FC236}">
              <a16:creationId xmlns:a16="http://schemas.microsoft.com/office/drawing/2014/main" id="{438CB810-970C-CFF6-2EDC-31D9CB749AB4}"/>
            </a:ext>
          </a:extLst>
        </p:cNvPr>
        <p:cNvGrpSpPr/>
        <p:nvPr/>
      </p:nvGrpSpPr>
      <p:grpSpPr>
        <a:xfrm>
          <a:off x="0" y="0"/>
          <a:ext cx="0" cy="0"/>
          <a:chOff x="0" y="0"/>
          <a:chExt cx="0" cy="0"/>
        </a:xfrm>
      </p:grpSpPr>
      <p:sp>
        <p:nvSpPr>
          <p:cNvPr id="137" name="Google Shape;137;g3149b7dbb8a_0_130:notes">
            <a:extLst>
              <a:ext uri="{FF2B5EF4-FFF2-40B4-BE49-F238E27FC236}">
                <a16:creationId xmlns:a16="http://schemas.microsoft.com/office/drawing/2014/main" id="{DA90D119-12C7-36FC-8025-4B75E5438D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a:extLst>
              <a:ext uri="{FF2B5EF4-FFF2-40B4-BE49-F238E27FC236}">
                <a16:creationId xmlns:a16="http://schemas.microsoft.com/office/drawing/2014/main" id="{F5364355-25E6-7FEE-09AB-DD0DB3AD7B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5327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a:extLst>
            <a:ext uri="{FF2B5EF4-FFF2-40B4-BE49-F238E27FC236}">
              <a16:creationId xmlns:a16="http://schemas.microsoft.com/office/drawing/2014/main" id="{A4041B21-3357-7711-F5F2-A827A4E16B60}"/>
            </a:ext>
          </a:extLst>
        </p:cNvPr>
        <p:cNvGrpSpPr/>
        <p:nvPr/>
      </p:nvGrpSpPr>
      <p:grpSpPr>
        <a:xfrm>
          <a:off x="0" y="0"/>
          <a:ext cx="0" cy="0"/>
          <a:chOff x="0" y="0"/>
          <a:chExt cx="0" cy="0"/>
        </a:xfrm>
      </p:grpSpPr>
      <p:sp>
        <p:nvSpPr>
          <p:cNvPr id="137" name="Google Shape;137;g3149b7dbb8a_0_130:notes">
            <a:extLst>
              <a:ext uri="{FF2B5EF4-FFF2-40B4-BE49-F238E27FC236}">
                <a16:creationId xmlns:a16="http://schemas.microsoft.com/office/drawing/2014/main" id="{3ACE0AE4-0272-7A49-5587-BE8953383A1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a:extLst>
              <a:ext uri="{FF2B5EF4-FFF2-40B4-BE49-F238E27FC236}">
                <a16:creationId xmlns:a16="http://schemas.microsoft.com/office/drawing/2014/main" id="{22B1DA14-350F-8BB1-69CF-0A01861B1F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9268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a:extLst>
            <a:ext uri="{FF2B5EF4-FFF2-40B4-BE49-F238E27FC236}">
              <a16:creationId xmlns:a16="http://schemas.microsoft.com/office/drawing/2014/main" id="{6748D33D-131B-1DD0-4336-9A6D1E8057CC}"/>
            </a:ext>
          </a:extLst>
        </p:cNvPr>
        <p:cNvGrpSpPr/>
        <p:nvPr/>
      </p:nvGrpSpPr>
      <p:grpSpPr>
        <a:xfrm>
          <a:off x="0" y="0"/>
          <a:ext cx="0" cy="0"/>
          <a:chOff x="0" y="0"/>
          <a:chExt cx="0" cy="0"/>
        </a:xfrm>
      </p:grpSpPr>
      <p:sp>
        <p:nvSpPr>
          <p:cNvPr id="137" name="Google Shape;137;g3149b7dbb8a_0_130:notes">
            <a:extLst>
              <a:ext uri="{FF2B5EF4-FFF2-40B4-BE49-F238E27FC236}">
                <a16:creationId xmlns:a16="http://schemas.microsoft.com/office/drawing/2014/main" id="{20B3C9AC-EF8A-3436-7A03-1D6CF1F9B3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a:extLst>
              <a:ext uri="{FF2B5EF4-FFF2-40B4-BE49-F238E27FC236}">
                <a16:creationId xmlns:a16="http://schemas.microsoft.com/office/drawing/2014/main" id="{53A17186-2B9A-91CF-330D-C3DE1C9E0A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62540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a:extLst>
            <a:ext uri="{FF2B5EF4-FFF2-40B4-BE49-F238E27FC236}">
              <a16:creationId xmlns:a16="http://schemas.microsoft.com/office/drawing/2014/main" id="{CB4E4867-807E-C334-8A70-8FC837943B25}"/>
            </a:ext>
          </a:extLst>
        </p:cNvPr>
        <p:cNvGrpSpPr/>
        <p:nvPr/>
      </p:nvGrpSpPr>
      <p:grpSpPr>
        <a:xfrm>
          <a:off x="0" y="0"/>
          <a:ext cx="0" cy="0"/>
          <a:chOff x="0" y="0"/>
          <a:chExt cx="0" cy="0"/>
        </a:xfrm>
      </p:grpSpPr>
      <p:sp>
        <p:nvSpPr>
          <p:cNvPr id="137" name="Google Shape;137;g3149b7dbb8a_0_130:notes">
            <a:extLst>
              <a:ext uri="{FF2B5EF4-FFF2-40B4-BE49-F238E27FC236}">
                <a16:creationId xmlns:a16="http://schemas.microsoft.com/office/drawing/2014/main" id="{5DB92C68-C8E5-AD96-A412-E2A0ED9532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a:extLst>
              <a:ext uri="{FF2B5EF4-FFF2-40B4-BE49-F238E27FC236}">
                <a16:creationId xmlns:a16="http://schemas.microsoft.com/office/drawing/2014/main" id="{481DAA1E-4709-A88A-F717-C1A6D24455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695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a:extLst>
            <a:ext uri="{FF2B5EF4-FFF2-40B4-BE49-F238E27FC236}">
              <a16:creationId xmlns:a16="http://schemas.microsoft.com/office/drawing/2014/main" id="{C19CF028-2A35-88BF-6D58-4B1C16927FCA}"/>
            </a:ext>
          </a:extLst>
        </p:cNvPr>
        <p:cNvGrpSpPr/>
        <p:nvPr/>
      </p:nvGrpSpPr>
      <p:grpSpPr>
        <a:xfrm>
          <a:off x="0" y="0"/>
          <a:ext cx="0" cy="0"/>
          <a:chOff x="0" y="0"/>
          <a:chExt cx="0" cy="0"/>
        </a:xfrm>
      </p:grpSpPr>
      <p:sp>
        <p:nvSpPr>
          <p:cNvPr id="137" name="Google Shape;137;g3149b7dbb8a_0_130:notes">
            <a:extLst>
              <a:ext uri="{FF2B5EF4-FFF2-40B4-BE49-F238E27FC236}">
                <a16:creationId xmlns:a16="http://schemas.microsoft.com/office/drawing/2014/main" id="{FC106C06-8676-C0EC-F34A-0F8951F26F96}"/>
              </a:ext>
            </a:extLst>
          </p:cNvPr>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149b7dbb8a_0_130:notes">
            <a:extLst>
              <a:ext uri="{FF2B5EF4-FFF2-40B4-BE49-F238E27FC236}">
                <a16:creationId xmlns:a16="http://schemas.microsoft.com/office/drawing/2014/main" id="{DA6F9EA2-4B59-3673-7FCE-030A3B96DD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0881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14b1f3f0a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14b1f3f0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314b1f3f0a2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314b1f3f0a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2596050" y="913950"/>
            <a:ext cx="6182400" cy="18378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es" sz="3000"/>
              <a:t>Prolog para el razonamiento de puzzles matemáticos con diagramas</a:t>
            </a:r>
            <a:endParaRPr sz="3000"/>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Planteamiento</a:t>
            </a:r>
            <a:endParaRPr/>
          </a:p>
        </p:txBody>
      </p:sp>
      <p:sp>
        <p:nvSpPr>
          <p:cNvPr id="160" name="Google Shape;160;p17"/>
          <p:cNvSpPr txBox="1">
            <a:spLocks noGrp="1"/>
          </p:cNvSpPr>
          <p:nvPr>
            <p:ph type="body" idx="1"/>
          </p:nvPr>
        </p:nvSpPr>
        <p:spPr>
          <a:xfrm>
            <a:off x="4227900" y="1125975"/>
            <a:ext cx="4108500" cy="3241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s" sz="1800"/>
              <a:t>Los rompecabezas con diagramas son un excelente escenario de entrenamiento para explorar cómo la lógica puede actuar como pegamento entre diferentes técnicas simbólicas y subsimbólica para realizar adecuadamente un enfoque multimodal. </a:t>
            </a:r>
            <a:endParaRPr sz="1800"/>
          </a:p>
        </p:txBody>
      </p:sp>
      <p:pic>
        <p:nvPicPr>
          <p:cNvPr id="161" name="Google Shape;161;p17"/>
          <p:cNvPicPr preferRelativeResize="0"/>
          <p:nvPr/>
        </p:nvPicPr>
        <p:blipFill>
          <a:blip r:embed="rId3">
            <a:alphaModFix/>
          </a:blip>
          <a:stretch>
            <a:fillRect/>
          </a:stretch>
        </p:blipFill>
        <p:spPr>
          <a:xfrm>
            <a:off x="455925" y="1599150"/>
            <a:ext cx="3019850" cy="29834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1200"/>
              </a:spcBef>
              <a:spcAft>
                <a:spcPts val="1200"/>
              </a:spcAft>
              <a:buNone/>
            </a:pPr>
            <a:r>
              <a:rPr lang="es" sz="2300">
                <a:latin typeface="Lato"/>
                <a:ea typeface="Lato"/>
                <a:cs typeface="Lato"/>
                <a:sym typeface="Lato"/>
              </a:rPr>
              <a:t>Enfoque de Resolución</a:t>
            </a:r>
            <a:endParaRPr sz="2300"/>
          </a:p>
        </p:txBody>
      </p:sp>
      <p:sp>
        <p:nvSpPr>
          <p:cNvPr id="167" name="Google Shape;167;p18"/>
          <p:cNvSpPr txBox="1">
            <a:spLocks noGrp="1"/>
          </p:cNvSpPr>
          <p:nvPr>
            <p:ph type="body" idx="1"/>
          </p:nvPr>
        </p:nvSpPr>
        <p:spPr>
          <a:xfrm>
            <a:off x="429775" y="1307850"/>
            <a:ext cx="4843800" cy="3245700"/>
          </a:xfrm>
          <a:prstGeom prst="rect">
            <a:avLst/>
          </a:prstGeom>
        </p:spPr>
        <p:txBody>
          <a:bodyPr spcFirstLastPara="1" wrap="square" lIns="91425" tIns="91425" rIns="91425" bIns="91425" anchor="t" anchorCtr="0">
            <a:normAutofit/>
          </a:bodyPr>
          <a:lstStyle/>
          <a:p>
            <a:pPr marL="0" lvl="0" indent="0" algn="just" rtl="0">
              <a:spcBef>
                <a:spcPts val="1200"/>
              </a:spcBef>
              <a:spcAft>
                <a:spcPts val="0"/>
              </a:spcAft>
              <a:buNone/>
            </a:pPr>
            <a:r>
              <a:rPr lang="es" sz="1700"/>
              <a:t>Varias obras han  abordado la resolución de los problemas del mundo de las matemáticas mediante un lenguaje declarativo basado en la lógica, como Prolog. </a:t>
            </a:r>
            <a:endParaRPr sz="1700"/>
          </a:p>
          <a:p>
            <a:pPr marL="0" lvl="0" indent="0" algn="just" rtl="0">
              <a:spcBef>
                <a:spcPts val="1200"/>
              </a:spcBef>
              <a:spcAft>
                <a:spcPts val="1200"/>
              </a:spcAft>
              <a:buNone/>
            </a:pPr>
            <a:r>
              <a:rPr lang="es" sz="1700"/>
              <a:t>Esta solución es adecuada para rompecabezas lógicos que tienen  el objetivo de determinar el valor de la verdad de una proposición, dadas algunas afirmaciones conocidas como ciertas .</a:t>
            </a:r>
            <a:endParaRPr sz="1700"/>
          </a:p>
        </p:txBody>
      </p:sp>
      <p:pic>
        <p:nvPicPr>
          <p:cNvPr id="168" name="Google Shape;168;p18"/>
          <p:cNvPicPr preferRelativeResize="0"/>
          <p:nvPr/>
        </p:nvPicPr>
        <p:blipFill>
          <a:blip r:embed="rId3">
            <a:alphaModFix/>
          </a:blip>
          <a:stretch>
            <a:fillRect/>
          </a:stretch>
        </p:blipFill>
        <p:spPr>
          <a:xfrm>
            <a:off x="5963625" y="1603000"/>
            <a:ext cx="2830525" cy="2830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Antecedentes</a:t>
            </a:r>
            <a:endParaRPr/>
          </a:p>
        </p:txBody>
      </p:sp>
      <p:sp>
        <p:nvSpPr>
          <p:cNvPr id="174" name="Google Shape;174;p19"/>
          <p:cNvSpPr txBox="1">
            <a:spLocks noGrp="1"/>
          </p:cNvSpPr>
          <p:nvPr>
            <p:ph type="body" idx="1"/>
          </p:nvPr>
        </p:nvSpPr>
        <p:spPr>
          <a:xfrm>
            <a:off x="696950" y="1307850"/>
            <a:ext cx="7968600" cy="3327000"/>
          </a:xfrm>
          <a:prstGeom prst="rect">
            <a:avLst/>
          </a:prstGeom>
        </p:spPr>
        <p:txBody>
          <a:bodyPr spcFirstLastPara="1" wrap="square" lIns="91425" tIns="91425" rIns="91425" bIns="91425" anchor="t" anchorCtr="0">
            <a:normAutofit fontScale="92500" lnSpcReduction="20000"/>
          </a:bodyPr>
          <a:lstStyle/>
          <a:p>
            <a:pPr marL="457200" lvl="0" indent="-316706" algn="just" rtl="0">
              <a:spcBef>
                <a:spcPts val="0"/>
              </a:spcBef>
              <a:spcAft>
                <a:spcPts val="0"/>
              </a:spcAft>
              <a:buSzPct val="100000"/>
              <a:buChar char="●"/>
            </a:pPr>
            <a:r>
              <a:rPr lang="es" sz="1500" b="1"/>
              <a:t>Csenki (2006)</a:t>
            </a:r>
            <a:r>
              <a:rPr lang="es" sz="1500"/>
              <a:t> se centra en un tipo específico de rompecabezas conectado a la clase de números en diagrama, y propone una solución basada en la lógica que emplea una combinación de matemáticas discretas y Prolog. </a:t>
            </a:r>
            <a:endParaRPr sz="1500"/>
          </a:p>
          <a:p>
            <a:pPr marL="457200" lvl="0" indent="0" algn="just" rtl="0">
              <a:spcBef>
                <a:spcPts val="1200"/>
              </a:spcBef>
              <a:spcAft>
                <a:spcPts val="0"/>
              </a:spcAft>
              <a:buNone/>
            </a:pPr>
            <a:endParaRPr sz="1500"/>
          </a:p>
          <a:p>
            <a:pPr marL="457200" lvl="0" indent="-316706" algn="just" rtl="0">
              <a:spcBef>
                <a:spcPts val="1200"/>
              </a:spcBef>
              <a:spcAft>
                <a:spcPts val="0"/>
              </a:spcAft>
              <a:buSzPct val="100000"/>
              <a:buChar char="●"/>
            </a:pPr>
            <a:r>
              <a:rPr lang="es" sz="1500"/>
              <a:t>Lev et al., (2004), Proponen un solucionador para rompecabezas lógicos expresados en un lenguaje intermedio. Una traducción automática a la lógica de primer orden permite la resolución a través de una demostración de teorema. </a:t>
            </a:r>
            <a:endParaRPr sz="1500"/>
          </a:p>
          <a:p>
            <a:pPr marL="457200" lvl="0" indent="0" algn="just" rtl="0">
              <a:spcBef>
                <a:spcPts val="1200"/>
              </a:spcBef>
              <a:spcAft>
                <a:spcPts val="0"/>
              </a:spcAft>
              <a:buNone/>
            </a:pPr>
            <a:endParaRPr sz="1500"/>
          </a:p>
          <a:p>
            <a:pPr marL="457200" lvl="0" indent="-316706" algn="just" rtl="0">
              <a:spcBef>
                <a:spcPts val="1200"/>
              </a:spcBef>
              <a:spcAft>
                <a:spcPts val="0"/>
              </a:spcAft>
              <a:buSzPct val="100000"/>
              <a:buChar char="●"/>
            </a:pPr>
            <a:r>
              <a:rPr lang="es" sz="1500"/>
              <a:t>La programación de conjuntos de respuestas  (ASP; Baral, Citation 2009 ; Gelfond &amp; Lifschitz, Citation 1991)  propone  resolver ‘logical grid puzzles’,  pensadas como problemas de matemáticas expresados en el lenguaje natural sin diagramas, cuya solución se puede derivar mediante la construcción de una tabla con los datos de entrada.</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Antecedentes</a:t>
            </a:r>
            <a:endParaRPr/>
          </a:p>
        </p:txBody>
      </p:sp>
      <p:sp>
        <p:nvSpPr>
          <p:cNvPr id="180" name="Google Shape;180;p20"/>
          <p:cNvSpPr txBox="1">
            <a:spLocks noGrp="1"/>
          </p:cNvSpPr>
          <p:nvPr>
            <p:ph type="body" idx="1"/>
          </p:nvPr>
        </p:nvSpPr>
        <p:spPr>
          <a:xfrm>
            <a:off x="1103500" y="1475225"/>
            <a:ext cx="7155300" cy="3147900"/>
          </a:xfrm>
          <a:prstGeom prst="rect">
            <a:avLst/>
          </a:prstGeom>
        </p:spPr>
        <p:txBody>
          <a:bodyPr spcFirstLastPara="1" wrap="square" lIns="91425" tIns="91425" rIns="91425" bIns="91425" anchor="ctr" anchorCtr="0">
            <a:noAutofit/>
          </a:bodyPr>
          <a:lstStyle/>
          <a:p>
            <a:pPr marL="0" lvl="0" indent="0" algn="just" rtl="0">
              <a:lnSpc>
                <a:spcPct val="115000"/>
              </a:lnSpc>
              <a:spcBef>
                <a:spcPts val="0"/>
              </a:spcBef>
              <a:spcAft>
                <a:spcPts val="0"/>
              </a:spcAft>
              <a:buNone/>
            </a:pPr>
            <a:r>
              <a:rPr lang="es" sz="1502"/>
              <a:t>Fuertemente conectados a este trabajo son los enfoques multimodales en el campo de ‘Visual Question Answering’ (VQA), que tienen como objetivo proporcionar una respuesta natural al lenguaje a una pregunta relacionada con la imagen. </a:t>
            </a:r>
            <a:endParaRPr sz="1502"/>
          </a:p>
          <a:p>
            <a:pPr marL="0" lvl="0" indent="0" algn="just" rtl="0">
              <a:lnSpc>
                <a:spcPct val="115000"/>
              </a:lnSpc>
              <a:spcBef>
                <a:spcPts val="1200"/>
              </a:spcBef>
              <a:spcAft>
                <a:spcPts val="0"/>
              </a:spcAft>
              <a:buNone/>
            </a:pPr>
            <a:r>
              <a:rPr lang="es" sz="1502"/>
              <a:t>La mayoría de las obras tienen una fuerte naturaleza sub simbólico y involucran principalmente redes neuronales: las posibles respuestas a una pregunta se ven como categorías, y la red puede ser entrenada para aprender el mapeo entre las características del texto y la imagen, y la respuesta correcta. </a:t>
            </a:r>
            <a:endParaRPr sz="1502"/>
          </a:p>
          <a:p>
            <a:pPr marL="0" lvl="0" indent="0" algn="just" rtl="0">
              <a:lnSpc>
                <a:spcPct val="115000"/>
              </a:lnSpc>
              <a:spcBef>
                <a:spcPts val="1200"/>
              </a:spcBef>
              <a:spcAft>
                <a:spcPts val="1200"/>
              </a:spcAft>
              <a:buSzPts val="1018"/>
              <a:buNone/>
            </a:pPr>
            <a:endParaRPr sz="1502"/>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1200"/>
              </a:spcBef>
              <a:spcAft>
                <a:spcPts val="1200"/>
              </a:spcAft>
              <a:buNone/>
            </a:pPr>
            <a:r>
              <a:rPr lang="es" sz="2300">
                <a:latin typeface="Lato"/>
                <a:ea typeface="Lato"/>
                <a:cs typeface="Lato"/>
                <a:sym typeface="Lato"/>
              </a:rPr>
              <a:t>Enfoque de Resolución</a:t>
            </a:r>
            <a:endParaRPr/>
          </a:p>
        </p:txBody>
      </p:sp>
      <p:sp>
        <p:nvSpPr>
          <p:cNvPr id="186" name="Google Shape;186;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just" rtl="0">
              <a:lnSpc>
                <a:spcPct val="105000"/>
              </a:lnSpc>
              <a:spcBef>
                <a:spcPts val="0"/>
              </a:spcBef>
              <a:spcAft>
                <a:spcPts val="0"/>
              </a:spcAft>
              <a:buNone/>
            </a:pPr>
            <a:r>
              <a:rPr lang="es" sz="1402"/>
              <a:t>La extracción de información preciosa del diagrama del rompecabezas es una operación delicada que  no se puede llevar a cabo con la adopción de técnicas sub simbólicas solamente. El razonamiento y la lógica espaciales son esenciales para identificar correctamente todos los datos importantes de la figura. </a:t>
            </a:r>
            <a:endParaRPr sz="1402"/>
          </a:p>
          <a:p>
            <a:pPr marL="0" lvl="0" indent="0" algn="l" rtl="0">
              <a:lnSpc>
                <a:spcPct val="105000"/>
              </a:lnSpc>
              <a:spcBef>
                <a:spcPts val="1200"/>
              </a:spcBef>
              <a:spcAft>
                <a:spcPts val="1200"/>
              </a:spcAft>
              <a:buNone/>
            </a:pPr>
            <a:r>
              <a:rPr lang="es" sz="1402"/>
              <a:t>En este artículo se propone  una biblioteca Prolog que interactúa con el software de procesamiento de imágenes para extraer información de la representación gráfica problema.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Los rompecabezas de estudio de caso</a:t>
            </a:r>
            <a:endParaRPr/>
          </a:p>
        </p:txBody>
      </p:sp>
      <p:sp>
        <p:nvSpPr>
          <p:cNvPr id="192" name="Google Shape;192;p22"/>
          <p:cNvSpPr txBox="1">
            <a:spLocks noGrp="1"/>
          </p:cNvSpPr>
          <p:nvPr>
            <p:ph type="body" idx="1"/>
          </p:nvPr>
        </p:nvSpPr>
        <p:spPr>
          <a:xfrm>
            <a:off x="650500" y="1103500"/>
            <a:ext cx="7686000" cy="199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275"/>
              <a:buNone/>
            </a:pPr>
            <a:r>
              <a:rPr lang="es" sz="1225"/>
              <a:t>	 	 	 	</a:t>
            </a:r>
            <a:endParaRPr sz="1225"/>
          </a:p>
          <a:p>
            <a:pPr marL="0" lvl="0" indent="0" algn="l" rtl="0">
              <a:spcBef>
                <a:spcPts val="1200"/>
              </a:spcBef>
              <a:spcAft>
                <a:spcPts val="0"/>
              </a:spcAft>
              <a:buSzPts val="275"/>
              <a:buNone/>
            </a:pPr>
            <a:r>
              <a:rPr lang="es" sz="1225"/>
              <a:t>Los rompecabezas de matemáticas se tomaron del concurso "Giochi d"Autunno" organizado cada año por la Universidad de Bocconi. Los rompecabezas dados no son muy complejos y no requieren habilidades matemáticas avanzadas o lógicas. Pueden ser problemas abstractos o del mundo de las matemáticas y su respuesta puede ser una palabra, un número o un boceto gráfico. </a:t>
            </a:r>
            <a:endParaRPr sz="1225"/>
          </a:p>
          <a:p>
            <a:pPr marL="0" lvl="0" indent="0" algn="l" rtl="0">
              <a:spcBef>
                <a:spcPts val="1200"/>
              </a:spcBef>
              <a:spcAft>
                <a:spcPts val="0"/>
              </a:spcAft>
              <a:buSzPts val="275"/>
              <a:buNone/>
            </a:pPr>
            <a:r>
              <a:rPr lang="es" sz="1225"/>
              <a:t>El 60% de los rompecabezas con figura se pueden clasificar en las siguientes categorías</a:t>
            </a:r>
            <a:endParaRPr sz="1225"/>
          </a:p>
          <a:p>
            <a:pPr marL="0" lvl="0" indent="0" algn="l" rtl="0">
              <a:spcBef>
                <a:spcPts val="1200"/>
              </a:spcBef>
              <a:spcAft>
                <a:spcPts val="0"/>
              </a:spcAft>
              <a:buSzPts val="275"/>
              <a:buNone/>
            </a:pPr>
            <a:endParaRPr sz="1225"/>
          </a:p>
          <a:p>
            <a:pPr marL="0" lvl="0" indent="0" algn="l" rtl="0">
              <a:spcBef>
                <a:spcPts val="700"/>
              </a:spcBef>
              <a:spcAft>
                <a:spcPts val="1200"/>
              </a:spcAft>
              <a:buSzPts val="275"/>
              <a:buNone/>
            </a:pPr>
            <a:endParaRPr sz="1225"/>
          </a:p>
        </p:txBody>
      </p:sp>
      <p:pic>
        <p:nvPicPr>
          <p:cNvPr id="193" name="Google Shape;193;p22"/>
          <p:cNvPicPr preferRelativeResize="0"/>
          <p:nvPr/>
        </p:nvPicPr>
        <p:blipFill>
          <a:blip r:embed="rId3">
            <a:alphaModFix/>
          </a:blip>
          <a:stretch>
            <a:fillRect/>
          </a:stretch>
        </p:blipFill>
        <p:spPr>
          <a:xfrm>
            <a:off x="338275" y="2963500"/>
            <a:ext cx="8658225" cy="1724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grpSp>
        <p:nvGrpSpPr>
          <p:cNvPr id="198" name="Google Shape;198;p23"/>
          <p:cNvGrpSpPr/>
          <p:nvPr/>
        </p:nvGrpSpPr>
        <p:grpSpPr>
          <a:xfrm>
            <a:off x="5632317" y="1189775"/>
            <a:ext cx="3305700" cy="3483050"/>
            <a:chOff x="5632317" y="1189775"/>
            <a:chExt cx="3305700" cy="3483050"/>
          </a:xfrm>
        </p:grpSpPr>
        <p:sp>
          <p:nvSpPr>
            <p:cNvPr id="199" name="Google Shape;199;p23"/>
            <p:cNvSpPr/>
            <p:nvPr/>
          </p:nvSpPr>
          <p:spPr>
            <a:xfrm>
              <a:off x="5632317" y="1189775"/>
              <a:ext cx="3305700" cy="669000"/>
            </a:xfrm>
            <a:prstGeom prst="chevron">
              <a:avLst>
                <a:gd name="adj" fmla="val 50000"/>
              </a:avLst>
            </a:prstGeom>
            <a:solidFill>
              <a:srgbClr val="249C9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Roboto"/>
                  <a:ea typeface="Roboto"/>
                  <a:cs typeface="Roboto"/>
                  <a:sym typeface="Roboto"/>
                </a:rPr>
                <a:t>Número en diagramas</a:t>
              </a:r>
              <a:endParaRPr>
                <a:solidFill>
                  <a:srgbClr val="FFFFFF"/>
                </a:solidFill>
                <a:latin typeface="Roboto"/>
                <a:ea typeface="Roboto"/>
                <a:cs typeface="Roboto"/>
                <a:sym typeface="Roboto"/>
              </a:endParaRPr>
            </a:p>
          </p:txBody>
        </p:sp>
        <p:sp>
          <p:nvSpPr>
            <p:cNvPr id="200" name="Google Shape;200;p23"/>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s" sz="1200">
                  <a:latin typeface="Roboto"/>
                  <a:ea typeface="Roboto"/>
                  <a:cs typeface="Roboto"/>
                  <a:sym typeface="Roboto"/>
                </a:rPr>
                <a:t>	 	 	 	</a:t>
              </a:r>
              <a:endParaRPr sz="1200">
                <a:latin typeface="Roboto"/>
                <a:ea typeface="Roboto"/>
                <a:cs typeface="Roboto"/>
                <a:sym typeface="Roboto"/>
              </a:endParaRPr>
            </a:p>
            <a:p>
              <a:pPr marL="0" lvl="0" indent="0" algn="just" rtl="0">
                <a:lnSpc>
                  <a:spcPct val="115000"/>
                </a:lnSpc>
                <a:spcBef>
                  <a:spcPts val="1200"/>
                </a:spcBef>
                <a:spcAft>
                  <a:spcPts val="0"/>
                </a:spcAft>
                <a:buNone/>
              </a:pPr>
              <a:r>
                <a:rPr lang="es" sz="1200">
                  <a:solidFill>
                    <a:schemeClr val="lt1"/>
                  </a:solidFill>
                  <a:latin typeface="Roboto"/>
                  <a:ea typeface="Roboto"/>
                  <a:cs typeface="Roboto"/>
                  <a:sym typeface="Roboto"/>
                </a:rPr>
                <a:t>Rompecabezas que requieren insertar números en las cajas de un diagrama de acuerdo con una cierta lógica explicada en el texto.</a:t>
              </a:r>
              <a:endParaRPr sz="1200">
                <a:solidFill>
                  <a:schemeClr val="lt1"/>
                </a:solidFill>
                <a:latin typeface="Roboto"/>
                <a:ea typeface="Roboto"/>
                <a:cs typeface="Roboto"/>
                <a:sym typeface="Roboto"/>
              </a:endParaRPr>
            </a:p>
            <a:p>
              <a:pPr marL="0" lvl="0" indent="0" algn="l" rtl="0">
                <a:lnSpc>
                  <a:spcPct val="115000"/>
                </a:lnSpc>
                <a:spcBef>
                  <a:spcPts val="700"/>
                </a:spcBef>
                <a:spcAft>
                  <a:spcPts val="0"/>
                </a:spcAft>
                <a:buNone/>
              </a:pPr>
              <a:endParaRPr sz="1200">
                <a:latin typeface="Roboto"/>
                <a:ea typeface="Roboto"/>
                <a:cs typeface="Roboto"/>
                <a:sym typeface="Roboto"/>
              </a:endParaRPr>
            </a:p>
          </p:txBody>
        </p:sp>
      </p:grpSp>
      <p:grpSp>
        <p:nvGrpSpPr>
          <p:cNvPr id="201" name="Google Shape;201;p23"/>
          <p:cNvGrpSpPr/>
          <p:nvPr/>
        </p:nvGrpSpPr>
        <p:grpSpPr>
          <a:xfrm>
            <a:off x="0" y="1189989"/>
            <a:ext cx="3546900" cy="3482836"/>
            <a:chOff x="0" y="1189989"/>
            <a:chExt cx="3546900" cy="3482836"/>
          </a:xfrm>
        </p:grpSpPr>
        <p:sp>
          <p:nvSpPr>
            <p:cNvPr id="202" name="Google Shape;202;p23"/>
            <p:cNvSpPr/>
            <p:nvPr/>
          </p:nvSpPr>
          <p:spPr>
            <a:xfrm>
              <a:off x="0" y="1189989"/>
              <a:ext cx="3546900" cy="669000"/>
            </a:xfrm>
            <a:prstGeom prst="homePlate">
              <a:avLst>
                <a:gd name="adj" fmla="val 50000"/>
              </a:avLst>
            </a:prstGeom>
            <a:solidFill>
              <a:srgbClr val="155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s">
                  <a:solidFill>
                    <a:srgbClr val="FFFFFF"/>
                  </a:solidFill>
                  <a:latin typeface="Roboto"/>
                  <a:ea typeface="Roboto"/>
                  <a:cs typeface="Roboto"/>
                  <a:sym typeface="Roboto"/>
                </a:rPr>
                <a:t>Cifras geométricas</a:t>
              </a:r>
              <a:endParaRPr>
                <a:solidFill>
                  <a:srgbClr val="FFFFFF"/>
                </a:solidFill>
                <a:latin typeface="Roboto"/>
                <a:ea typeface="Roboto"/>
                <a:cs typeface="Roboto"/>
                <a:sym typeface="Roboto"/>
              </a:endParaRPr>
            </a:p>
          </p:txBody>
        </p:sp>
        <p:sp>
          <p:nvSpPr>
            <p:cNvPr id="203" name="Google Shape;203;p23"/>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s" sz="1200">
                  <a:solidFill>
                    <a:schemeClr val="lt1"/>
                  </a:solidFill>
                  <a:latin typeface="Roboto"/>
                  <a:ea typeface="Roboto"/>
                  <a:cs typeface="Roboto"/>
                  <a:sym typeface="Roboto"/>
                </a:rPr>
                <a:t>Generalmente requieren la identificación y el conteo de polígonos dentro del diagrama. El texto explica el tipo de polígono y, posiblemente, algunas limitaciones. Un ejemplo de estos rompecabezas se da en</a:t>
              </a:r>
              <a:endParaRPr sz="1200">
                <a:solidFill>
                  <a:schemeClr val="lt1"/>
                </a:solidFill>
                <a:latin typeface="Roboto"/>
                <a:ea typeface="Roboto"/>
                <a:cs typeface="Roboto"/>
                <a:sym typeface="Roboto"/>
              </a:endParaRPr>
            </a:p>
            <a:p>
              <a:pPr marL="0" lvl="0" indent="0" algn="l" rtl="0">
                <a:lnSpc>
                  <a:spcPct val="115000"/>
                </a:lnSpc>
                <a:spcBef>
                  <a:spcPts val="0"/>
                </a:spcBef>
                <a:spcAft>
                  <a:spcPts val="0"/>
                </a:spcAft>
                <a:buNone/>
              </a:pPr>
              <a:endParaRPr sz="1200">
                <a:latin typeface="Roboto"/>
                <a:ea typeface="Roboto"/>
                <a:cs typeface="Roboto"/>
                <a:sym typeface="Roboto"/>
              </a:endParaRPr>
            </a:p>
          </p:txBody>
        </p:sp>
      </p:grpSp>
      <p:grpSp>
        <p:nvGrpSpPr>
          <p:cNvPr id="204" name="Google Shape;204;p23"/>
          <p:cNvGrpSpPr/>
          <p:nvPr/>
        </p:nvGrpSpPr>
        <p:grpSpPr>
          <a:xfrm>
            <a:off x="2944204" y="1189775"/>
            <a:ext cx="3305700" cy="3483050"/>
            <a:chOff x="2944204" y="1189775"/>
            <a:chExt cx="3305700" cy="3483050"/>
          </a:xfrm>
        </p:grpSpPr>
        <p:sp>
          <p:nvSpPr>
            <p:cNvPr id="205" name="Google Shape;205;p23"/>
            <p:cNvSpPr/>
            <p:nvPr/>
          </p:nvSpPr>
          <p:spPr>
            <a:xfrm>
              <a:off x="2944204" y="1189775"/>
              <a:ext cx="3305700" cy="669000"/>
            </a:xfrm>
            <a:prstGeom prst="chevron">
              <a:avLst>
                <a:gd name="adj" fmla="val 50000"/>
              </a:avLst>
            </a:prstGeom>
            <a:solidFill>
              <a:srgbClr val="1D7E7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Roboto"/>
                  <a:ea typeface="Roboto"/>
                  <a:cs typeface="Roboto"/>
                  <a:sym typeface="Roboto"/>
                </a:rPr>
                <a:t>Lógica Espacial</a:t>
              </a:r>
              <a:endParaRPr>
                <a:solidFill>
                  <a:srgbClr val="FFFFFF"/>
                </a:solidFill>
                <a:latin typeface="Roboto"/>
                <a:ea typeface="Roboto"/>
                <a:cs typeface="Roboto"/>
                <a:sym typeface="Roboto"/>
              </a:endParaRPr>
            </a:p>
          </p:txBody>
        </p:sp>
        <p:sp>
          <p:nvSpPr>
            <p:cNvPr id="206" name="Google Shape;206;p23"/>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s" sz="1200">
                  <a:solidFill>
                    <a:schemeClr val="lt1"/>
                  </a:solidFill>
                  <a:latin typeface="Roboto"/>
                  <a:ea typeface="Roboto"/>
                  <a:cs typeface="Roboto"/>
                  <a:sym typeface="Roboto"/>
                </a:rPr>
                <a:t>	 	 	 	</a:t>
              </a:r>
              <a:endParaRPr sz="1200">
                <a:solidFill>
                  <a:schemeClr val="lt1"/>
                </a:solidFill>
                <a:latin typeface="Roboto"/>
                <a:ea typeface="Roboto"/>
                <a:cs typeface="Roboto"/>
                <a:sym typeface="Roboto"/>
              </a:endParaRPr>
            </a:p>
            <a:p>
              <a:pPr marL="0" lvl="0" indent="0" algn="just" rtl="0">
                <a:lnSpc>
                  <a:spcPct val="115000"/>
                </a:lnSpc>
                <a:spcBef>
                  <a:spcPts val="1200"/>
                </a:spcBef>
                <a:spcAft>
                  <a:spcPts val="0"/>
                </a:spcAft>
                <a:buNone/>
              </a:pPr>
              <a:r>
                <a:rPr lang="es" sz="1200">
                  <a:solidFill>
                    <a:schemeClr val="lt1"/>
                  </a:solidFill>
                  <a:latin typeface="Roboto"/>
                  <a:ea typeface="Roboto"/>
                  <a:cs typeface="Roboto"/>
                  <a:sym typeface="Roboto"/>
                </a:rPr>
                <a:t>Rompecabezas  o juegos donde una cuadrícula debe dividirse en un cierto número de piezas iguales (Varias variantes son posibles, donde las piezas se pueden rotar y/o volar.)</a:t>
              </a:r>
              <a:endParaRPr sz="1200">
                <a:solidFill>
                  <a:schemeClr val="lt1"/>
                </a:solidFill>
                <a:latin typeface="Roboto"/>
                <a:ea typeface="Roboto"/>
                <a:cs typeface="Roboto"/>
                <a:sym typeface="Roboto"/>
              </a:endParaRPr>
            </a:p>
            <a:p>
              <a:pPr marL="0" lvl="0" indent="0" algn="just" rtl="0">
                <a:lnSpc>
                  <a:spcPct val="115000"/>
                </a:lnSpc>
                <a:spcBef>
                  <a:spcPts val="700"/>
                </a:spcBef>
                <a:spcAft>
                  <a:spcPts val="0"/>
                </a:spcAft>
                <a:buNone/>
              </a:pPr>
              <a:endParaRPr sz="1200">
                <a:solidFill>
                  <a:schemeClr val="lt1"/>
                </a:solidFill>
                <a:latin typeface="Roboto"/>
                <a:ea typeface="Roboto"/>
                <a:cs typeface="Roboto"/>
                <a:sym typeface="Roboto"/>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Enfoque de Resolución</a:t>
            </a:r>
            <a:endParaRPr/>
          </a:p>
        </p:txBody>
      </p:sp>
      <p:sp>
        <p:nvSpPr>
          <p:cNvPr id="212" name="Google Shape;212;p24"/>
          <p:cNvSpPr txBox="1">
            <a:spLocks noGrp="1"/>
          </p:cNvSpPr>
          <p:nvPr>
            <p:ph type="body" idx="1"/>
          </p:nvPr>
        </p:nvSpPr>
        <p:spPr>
          <a:xfrm>
            <a:off x="895050" y="1567550"/>
            <a:ext cx="7613700" cy="319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Para la implementación de la solución es que algunos de estos rompecabezas requieren sólo el análisis de imagen y algunos conceptos básicos de geometría, mientras que una parte significativa puede ser interpretada como un problema de satisfacción de restricciones (Constraint satisfaction problem, CSP).</a:t>
            </a:r>
            <a:endParaRPr sz="1400"/>
          </a:p>
          <a:p>
            <a:pPr marL="0" lvl="0" indent="0" algn="l" rtl="0">
              <a:spcBef>
                <a:spcPts val="1200"/>
              </a:spcBef>
              <a:spcAft>
                <a:spcPts val="0"/>
              </a:spcAft>
              <a:buNone/>
            </a:pPr>
            <a:r>
              <a:rPr lang="es" sz="1400"/>
              <a:t>CSP se puede modelar a través de:</a:t>
            </a:r>
            <a:endParaRPr sz="1400"/>
          </a:p>
          <a:p>
            <a:pPr marL="457200" lvl="0" indent="-317500" algn="l" rtl="0">
              <a:spcBef>
                <a:spcPts val="1200"/>
              </a:spcBef>
              <a:spcAft>
                <a:spcPts val="0"/>
              </a:spcAft>
              <a:buSzPts val="1400"/>
              <a:buChar char="●"/>
            </a:pPr>
            <a:r>
              <a:rPr lang="es" sz="1400"/>
              <a:t>Conjunto {X1,...,Xn} de variables, </a:t>
            </a:r>
            <a:endParaRPr sz="1400"/>
          </a:p>
          <a:p>
            <a:pPr marL="457200" lvl="0" indent="-317500" algn="l" rtl="0">
              <a:spcBef>
                <a:spcPts val="0"/>
              </a:spcBef>
              <a:spcAft>
                <a:spcPts val="0"/>
              </a:spcAft>
              <a:buSzPts val="1400"/>
              <a:buChar char="●"/>
            </a:pPr>
            <a:r>
              <a:rPr lang="es" sz="1400"/>
              <a:t>Conjunto {D1,...,Dn} de dominios de cada variable, y </a:t>
            </a:r>
            <a:endParaRPr sz="1400"/>
          </a:p>
          <a:p>
            <a:pPr marL="457200" lvl="0" indent="-317500" algn="l" rtl="0">
              <a:spcBef>
                <a:spcPts val="0"/>
              </a:spcBef>
              <a:spcAft>
                <a:spcPts val="0"/>
              </a:spcAft>
              <a:buSzPts val="1400"/>
              <a:buChar char="●"/>
            </a:pPr>
            <a:r>
              <a:rPr lang="es" sz="1400"/>
              <a:t>Conjunto de restricciones {C1,...,Cm m}.</a:t>
            </a:r>
            <a:endParaRPr sz="1400"/>
          </a:p>
          <a:p>
            <a:pPr marL="0" lvl="0" indent="0" algn="l" rtl="0">
              <a:spcBef>
                <a:spcPts val="1200"/>
              </a:spcBef>
              <a:spcAft>
                <a:spcPts val="1200"/>
              </a:spcAft>
              <a:buNone/>
            </a:pPr>
            <a:r>
              <a:rPr lang="es" sz="1400"/>
              <a:t>Por lo cual se realiza una búsqueda de la solución dentro de un espacio de posibles resultados.</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5"/>
          <p:cNvSpPr txBox="1">
            <a:spLocks noGrp="1"/>
          </p:cNvSpPr>
          <p:nvPr>
            <p:ph type="title"/>
          </p:nvPr>
        </p:nvSpPr>
        <p:spPr>
          <a:xfrm>
            <a:off x="1297500" y="345125"/>
            <a:ext cx="7038900" cy="559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Evaluación experimental</a:t>
            </a:r>
            <a:endParaRPr/>
          </a:p>
        </p:txBody>
      </p:sp>
      <p:sp>
        <p:nvSpPr>
          <p:cNvPr id="218" name="Google Shape;218;p25"/>
          <p:cNvSpPr txBox="1">
            <a:spLocks noGrp="1"/>
          </p:cNvSpPr>
          <p:nvPr>
            <p:ph type="body" idx="1"/>
          </p:nvPr>
        </p:nvSpPr>
        <p:spPr>
          <a:xfrm>
            <a:off x="573675" y="1497450"/>
            <a:ext cx="3704400" cy="2809800"/>
          </a:xfrm>
          <a:prstGeom prst="rect">
            <a:avLst/>
          </a:prstGeom>
        </p:spPr>
        <p:txBody>
          <a:bodyPr spcFirstLastPara="1" wrap="square" lIns="91425" tIns="91425" rIns="91425" bIns="91425" anchor="t" anchorCtr="0">
            <a:normAutofit/>
          </a:bodyPr>
          <a:lstStyle/>
          <a:p>
            <a:pPr marL="457200" lvl="0" indent="-330200" algn="just" rtl="0">
              <a:spcBef>
                <a:spcPts val="0"/>
              </a:spcBef>
              <a:spcAft>
                <a:spcPts val="0"/>
              </a:spcAft>
              <a:buSzPts val="1600"/>
              <a:buChar char="●"/>
            </a:pPr>
            <a:r>
              <a:rPr lang="es" sz="1600"/>
              <a:t>Los puzzles matemáticos son problemas de juguete para las técnicas de resolución actuales</a:t>
            </a:r>
            <a:endParaRPr sz="1600"/>
          </a:p>
          <a:p>
            <a:pPr marL="457200" lvl="0" indent="-330200" algn="just" rtl="0">
              <a:spcBef>
                <a:spcPts val="0"/>
              </a:spcBef>
              <a:spcAft>
                <a:spcPts val="0"/>
              </a:spcAft>
              <a:buSzPts val="1600"/>
              <a:buChar char="●"/>
            </a:pPr>
            <a:r>
              <a:rPr lang="es" sz="1600"/>
              <a:t>El tiempo de cómputo para resolverlos suele de ser del orden de nanosegundos</a:t>
            </a:r>
            <a:endParaRPr sz="1600"/>
          </a:p>
          <a:p>
            <a:pPr marL="457200" lvl="0" indent="-330200" algn="just" rtl="0">
              <a:spcBef>
                <a:spcPts val="0"/>
              </a:spcBef>
              <a:spcAft>
                <a:spcPts val="0"/>
              </a:spcAft>
              <a:buSzPts val="1600"/>
              <a:buChar char="●"/>
            </a:pPr>
            <a:r>
              <a:rPr lang="es" sz="1600" b="1"/>
              <a:t>La calidad del proceso de solución es de mayor interés.</a:t>
            </a:r>
            <a:endParaRPr sz="1600" b="1"/>
          </a:p>
        </p:txBody>
      </p:sp>
      <p:pic>
        <p:nvPicPr>
          <p:cNvPr id="219" name="Google Shape;219;p25"/>
          <p:cNvPicPr preferRelativeResize="0"/>
          <p:nvPr/>
        </p:nvPicPr>
        <p:blipFill>
          <a:blip r:embed="rId3">
            <a:alphaModFix/>
          </a:blip>
          <a:stretch>
            <a:fillRect/>
          </a:stretch>
        </p:blipFill>
        <p:spPr>
          <a:xfrm>
            <a:off x="4822650" y="1345450"/>
            <a:ext cx="3591076" cy="3113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Evaluación cualitativa</a:t>
            </a:r>
            <a:endParaRPr/>
          </a:p>
        </p:txBody>
      </p:sp>
      <p:sp>
        <p:nvSpPr>
          <p:cNvPr id="225" name="Google Shape;225;p26"/>
          <p:cNvSpPr txBox="1">
            <a:spLocks noGrp="1"/>
          </p:cNvSpPr>
          <p:nvPr>
            <p:ph type="body" idx="1"/>
          </p:nvPr>
        </p:nvSpPr>
        <p:spPr>
          <a:xfrm>
            <a:off x="1002750" y="1188350"/>
            <a:ext cx="7628400" cy="3605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600"/>
              <a:t>Aspectos con influencia en los resultados:</a:t>
            </a:r>
            <a:endParaRPr sz="1600"/>
          </a:p>
          <a:p>
            <a:pPr marL="457200" lvl="0" indent="-330200" algn="l" rtl="0">
              <a:spcBef>
                <a:spcPts val="1200"/>
              </a:spcBef>
              <a:spcAft>
                <a:spcPts val="0"/>
              </a:spcAft>
              <a:buSzPts val="1600"/>
              <a:buAutoNum type="arabicPeriod"/>
            </a:pPr>
            <a:r>
              <a:rPr lang="es" sz="1600"/>
              <a:t>Calidad de la Imagen</a:t>
            </a:r>
            <a:endParaRPr sz="1600"/>
          </a:p>
          <a:p>
            <a:pPr marL="457200" lvl="0" indent="0" algn="l" rtl="0">
              <a:spcBef>
                <a:spcPts val="1200"/>
              </a:spcBef>
              <a:spcAft>
                <a:spcPts val="0"/>
              </a:spcAft>
              <a:buNone/>
            </a:pPr>
            <a:r>
              <a:rPr lang="es" sz="1600"/>
              <a:t>Baja resolución puede llevar a errores en la detección de bordes. </a:t>
            </a:r>
            <a:endParaRPr sz="1600"/>
          </a:p>
          <a:p>
            <a:pPr marL="457200" lvl="0" indent="0" algn="l" rtl="0">
              <a:spcBef>
                <a:spcPts val="1200"/>
              </a:spcBef>
              <a:spcAft>
                <a:spcPts val="0"/>
              </a:spcAft>
              <a:buNone/>
            </a:pPr>
            <a:r>
              <a:rPr lang="es" sz="1600"/>
              <a:t>Distorsión de caracteres.</a:t>
            </a:r>
            <a:endParaRPr sz="1600"/>
          </a:p>
          <a:p>
            <a:pPr marL="457200" lvl="0" indent="-330200" algn="l" rtl="0">
              <a:spcBef>
                <a:spcPts val="1200"/>
              </a:spcBef>
              <a:spcAft>
                <a:spcPts val="0"/>
              </a:spcAft>
              <a:buSzPts val="1600"/>
              <a:buAutoNum type="arabicPeriod"/>
            </a:pPr>
            <a:r>
              <a:rPr lang="es" sz="1600"/>
              <a:t>En relación al texto</a:t>
            </a:r>
            <a:endParaRPr sz="1600"/>
          </a:p>
          <a:p>
            <a:pPr marL="457200" lvl="0" indent="0" algn="l" rtl="0">
              <a:spcBef>
                <a:spcPts val="1200"/>
              </a:spcBef>
              <a:spcAft>
                <a:spcPts val="0"/>
              </a:spcAft>
              <a:buNone/>
            </a:pPr>
            <a:r>
              <a:rPr lang="es" sz="1600"/>
              <a:t>Variabilidad en la descripción de los puzzles</a:t>
            </a:r>
            <a:endParaRPr sz="1600"/>
          </a:p>
          <a:p>
            <a:pPr marL="457200" lvl="0" indent="0" algn="l" rtl="0">
              <a:spcBef>
                <a:spcPts val="1200"/>
              </a:spcBef>
              <a:spcAft>
                <a:spcPts val="1200"/>
              </a:spcAft>
              <a:buNone/>
            </a:pPr>
            <a:r>
              <a:rPr lang="es" sz="1600"/>
              <a:t>Referencias “inútiles” a un contexto real</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dirty="0"/>
              <a:t>Bases</a:t>
            </a:r>
            <a:endParaRPr dirty="0"/>
          </a:p>
        </p:txBody>
      </p:sp>
      <p:sp>
        <p:nvSpPr>
          <p:cNvPr id="141" name="Google Shape;141;p14"/>
          <p:cNvSpPr txBox="1">
            <a:spLocks noGrp="1"/>
          </p:cNvSpPr>
          <p:nvPr>
            <p:ph type="body" idx="1"/>
          </p:nvPr>
        </p:nvSpPr>
        <p:spPr>
          <a:xfrm>
            <a:off x="2296080" y="1375284"/>
            <a:ext cx="5274900" cy="2392932"/>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 sz="1800" dirty="0"/>
              <a:t>	 	 	 	</a:t>
            </a:r>
            <a:endParaRPr sz="1800" dirty="0"/>
          </a:p>
          <a:p>
            <a:pPr marL="285750" lvl="0" indent="-285750" algn="l" rtl="0">
              <a:spcBef>
                <a:spcPts val="0"/>
              </a:spcBef>
              <a:spcAft>
                <a:spcPts val="1200"/>
              </a:spcAft>
              <a:buFont typeface="Arial" panose="020B0604020202020204" pitchFamily="34" charset="0"/>
              <a:buChar char="•"/>
            </a:pPr>
            <a:r>
              <a:rPr lang="es-MX" sz="1800" dirty="0"/>
              <a:t>Enfoque </a:t>
            </a:r>
            <a:r>
              <a:rPr lang="es-MX" sz="1800" dirty="0" err="1"/>
              <a:t>Sub-simbólico</a:t>
            </a:r>
            <a:endParaRPr lang="es-MX" sz="1800" dirty="0"/>
          </a:p>
          <a:p>
            <a:pPr marL="285750" lvl="0" indent="-285750" algn="l" rtl="0">
              <a:spcBef>
                <a:spcPts val="0"/>
              </a:spcBef>
              <a:spcAft>
                <a:spcPts val="1200"/>
              </a:spcAft>
              <a:buFont typeface="Arial" panose="020B0604020202020204" pitchFamily="34" charset="0"/>
              <a:buChar char="•"/>
            </a:pPr>
            <a:r>
              <a:rPr lang="es-MX" sz="1800" dirty="0"/>
              <a:t>Enfoque Simbólico</a:t>
            </a:r>
          </a:p>
          <a:p>
            <a:pPr marL="285750" lvl="0" indent="-285750" algn="l" rtl="0">
              <a:spcBef>
                <a:spcPts val="0"/>
              </a:spcBef>
              <a:spcAft>
                <a:spcPts val="1200"/>
              </a:spcAft>
              <a:buFont typeface="Arial" panose="020B0604020202020204" pitchFamily="34" charset="0"/>
              <a:buChar char="•"/>
            </a:pPr>
            <a:r>
              <a:rPr lang="es-MX" sz="1800" dirty="0"/>
              <a:t>Procesamiento del lenguaje natural</a:t>
            </a:r>
          </a:p>
          <a:p>
            <a:pPr marL="285750" lvl="0" indent="-285750" algn="l" rtl="0">
              <a:spcBef>
                <a:spcPts val="0"/>
              </a:spcBef>
              <a:spcAft>
                <a:spcPts val="1200"/>
              </a:spcAft>
              <a:buFont typeface="Arial" panose="020B0604020202020204" pitchFamily="34" charset="0"/>
              <a:buChar char="•"/>
            </a:pPr>
            <a:r>
              <a:rPr lang="es-MX" sz="1800" dirty="0"/>
              <a:t>Procesamiento de </a:t>
            </a:r>
            <a:r>
              <a:rPr lang="es-MX" sz="1800" dirty="0" err="1"/>
              <a:t>imagenes</a:t>
            </a:r>
            <a:endParaRPr sz="1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¿Y un enfoque de aprendizaje profundo?</a:t>
            </a:r>
            <a:endParaRPr/>
          </a:p>
        </p:txBody>
      </p:sp>
      <p:sp>
        <p:nvSpPr>
          <p:cNvPr id="231" name="Google Shape;231;p27"/>
          <p:cNvSpPr txBox="1">
            <a:spLocks noGrp="1"/>
          </p:cNvSpPr>
          <p:nvPr>
            <p:ph type="body" idx="1"/>
          </p:nvPr>
        </p:nvSpPr>
        <p:spPr>
          <a:xfrm>
            <a:off x="1297500" y="1752275"/>
            <a:ext cx="7038900" cy="214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sz="1600"/>
              <a:t>Pudiera parecer la mejor respuesta a los problemas anteriores, pero:</a:t>
            </a:r>
            <a:endParaRPr sz="1600"/>
          </a:p>
          <a:p>
            <a:pPr marL="457200" lvl="0" indent="-330200" algn="l" rtl="0">
              <a:spcBef>
                <a:spcPts val="1200"/>
              </a:spcBef>
              <a:spcAft>
                <a:spcPts val="0"/>
              </a:spcAft>
              <a:buSzPts val="1600"/>
              <a:buChar char="●"/>
            </a:pPr>
            <a:r>
              <a:rPr lang="es" sz="1600"/>
              <a:t>Número reducido de puzzles matemáticos disponibles</a:t>
            </a:r>
            <a:endParaRPr sz="1600"/>
          </a:p>
          <a:p>
            <a:pPr marL="457200" lvl="0" indent="-330200" algn="l" rtl="0">
              <a:spcBef>
                <a:spcPts val="0"/>
              </a:spcBef>
              <a:spcAft>
                <a:spcPts val="0"/>
              </a:spcAft>
              <a:buSzPts val="1600"/>
              <a:buChar char="●"/>
            </a:pPr>
            <a:r>
              <a:rPr lang="es" sz="1600"/>
              <a:t>Insuficiente para entrenar el algoritmo</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pic>
        <p:nvPicPr>
          <p:cNvPr id="237" name="Google Shape;237;p28"/>
          <p:cNvPicPr preferRelativeResize="0"/>
          <p:nvPr/>
        </p:nvPicPr>
        <p:blipFill>
          <a:blip r:embed="rId3">
            <a:alphaModFix/>
          </a:blip>
          <a:stretch>
            <a:fillRect/>
          </a:stretch>
        </p:blipFill>
        <p:spPr>
          <a:xfrm>
            <a:off x="746152" y="1683125"/>
            <a:ext cx="7651675" cy="28212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pic>
        <p:nvPicPr>
          <p:cNvPr id="243" name="Google Shape;243;p29"/>
          <p:cNvPicPr preferRelativeResize="0"/>
          <p:nvPr/>
        </p:nvPicPr>
        <p:blipFill>
          <a:blip r:embed="rId3">
            <a:alphaModFix/>
          </a:blip>
          <a:stretch>
            <a:fillRect/>
          </a:stretch>
        </p:blipFill>
        <p:spPr>
          <a:xfrm>
            <a:off x="1052550" y="1307850"/>
            <a:ext cx="7038900" cy="334853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sp>
        <p:nvSpPr>
          <p:cNvPr id="249" name="Google Shape;249;p30"/>
          <p:cNvSpPr txBox="1"/>
          <p:nvPr/>
        </p:nvSpPr>
        <p:spPr>
          <a:xfrm>
            <a:off x="1280100" y="1440150"/>
            <a:ext cx="6583800" cy="27900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Clasificación del problema</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Bert (NLP)</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Consulta al usuario final</a:t>
            </a:r>
            <a:endParaRPr sz="1600">
              <a:solidFill>
                <a:schemeClr val="lt1"/>
              </a:solidFill>
              <a:latin typeface="Lato"/>
              <a:ea typeface="Lato"/>
              <a:cs typeface="Lato"/>
              <a:sym typeface="Lato"/>
            </a:endParaRPr>
          </a:p>
          <a:p>
            <a:pPr marL="0" lvl="0" indent="0" algn="l" rtl="0">
              <a:spcBef>
                <a:spcPts val="0"/>
              </a:spcBef>
              <a:spcAft>
                <a:spcPts val="0"/>
              </a:spcAft>
              <a:buNone/>
            </a:pP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Primera Capa</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primitivos</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Usado para extraer datos de la imagen </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OpenCV</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Tesseract</a:t>
            </a:r>
            <a:endParaRPr sz="1600">
              <a:solidFill>
                <a:schemeClr val="l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sp>
        <p:nvSpPr>
          <p:cNvPr id="255" name="Google Shape;255;p31"/>
          <p:cNvSpPr txBox="1"/>
          <p:nvPr/>
        </p:nvSpPr>
        <p:spPr>
          <a:xfrm>
            <a:off x="1280100" y="1440150"/>
            <a:ext cx="6583800" cy="34242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Segunda Capa</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formas</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Tipos de polígonos</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geometría</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Conceptos fundamentales de geometría</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color</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Operaciones relacionadas con color</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imagen</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Funciones para cargar imágenes y dibujar</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Módulo de texto</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Funciones para leer letras o números</a:t>
            </a:r>
            <a:endParaRPr sz="1600">
              <a:solidFill>
                <a:schemeClr val="lt1"/>
              </a:solidFill>
              <a:latin typeface="Lato"/>
              <a:ea typeface="Lato"/>
              <a:cs typeface="Lato"/>
              <a:sym typeface="Lato"/>
            </a:endParaRPr>
          </a:p>
          <a:p>
            <a:pPr marL="0" lvl="0" indent="0" algn="l" rtl="0">
              <a:spcBef>
                <a:spcPts val="0"/>
              </a:spcBef>
              <a:spcAft>
                <a:spcPts val="0"/>
              </a:spcAft>
              <a:buNone/>
            </a:pPr>
            <a:endParaRPr sz="1600">
              <a:solidFill>
                <a:schemeClr val="lt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sp>
        <p:nvSpPr>
          <p:cNvPr id="261" name="Google Shape;261;p32"/>
          <p:cNvSpPr txBox="1"/>
          <p:nvPr/>
        </p:nvSpPr>
        <p:spPr>
          <a:xfrm>
            <a:off x="1280100" y="1440150"/>
            <a:ext cx="6583800" cy="34242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Tercera capa</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Solucionador genérico</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Encargado de cargar el problema, y sus restricciones y llamar al solucionador correcto</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Solucionador de diagramas</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Resolución de problemas de números en diagramas</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Solucionador de polígonos</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Explora las diferentes formas en las que se pueden construir polígonos</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Solucionador de cuadrícula </a:t>
            </a:r>
            <a:endParaRPr sz="1600">
              <a:solidFill>
                <a:schemeClr val="lt1"/>
              </a:solidFill>
              <a:latin typeface="Lato"/>
              <a:ea typeface="Lato"/>
              <a:cs typeface="Lato"/>
              <a:sym typeface="Lato"/>
            </a:endParaRPr>
          </a:p>
          <a:p>
            <a:pPr marL="1371600" lvl="2"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Se encarga de resolver tareas de lógica espacial que implican piezas en una cuadrícula.</a:t>
            </a:r>
            <a:endParaRPr sz="1600">
              <a:solidFill>
                <a:schemeClr val="lt1"/>
              </a:solidFill>
              <a:latin typeface="Lato"/>
              <a:ea typeface="Lato"/>
              <a:cs typeface="Lato"/>
              <a:sym typeface="Lato"/>
            </a:endParaRPr>
          </a:p>
          <a:p>
            <a:pPr marL="0" lvl="0" indent="0" algn="l" rtl="0">
              <a:spcBef>
                <a:spcPts val="0"/>
              </a:spcBef>
              <a:spcAft>
                <a:spcPts val="0"/>
              </a:spcAft>
              <a:buNone/>
            </a:pPr>
            <a:endParaRPr sz="1600">
              <a:solidFill>
                <a:schemeClr val="lt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Principales componentes de la solución.</a:t>
            </a:r>
            <a:endParaRPr/>
          </a:p>
        </p:txBody>
      </p:sp>
      <p:sp>
        <p:nvSpPr>
          <p:cNvPr id="267" name="Google Shape;267;p33"/>
          <p:cNvSpPr txBox="1"/>
          <p:nvPr/>
        </p:nvSpPr>
        <p:spPr>
          <a:xfrm>
            <a:off x="1280100" y="1440150"/>
            <a:ext cx="6583800" cy="3424200"/>
          </a:xfrm>
          <a:prstGeom prst="rect">
            <a:avLst/>
          </a:prstGeom>
          <a:noFill/>
          <a:ln>
            <a:noFill/>
          </a:ln>
        </p:spPr>
        <p:txBody>
          <a:bodyPr spcFirstLastPara="1" wrap="square" lIns="91425" tIns="91425" rIns="91425" bIns="91425" anchor="t" anchorCtr="0">
            <a:noAutofit/>
          </a:bodyPr>
          <a:lstStyle/>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CLP(FD)</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Constrained logic programming over finite domains.</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Librería de prolog que permite expresar restricciones sobre variables.</a:t>
            </a:r>
            <a:endParaRPr sz="1600">
              <a:solidFill>
                <a:schemeClr val="lt1"/>
              </a:solidFill>
              <a:latin typeface="Lato"/>
              <a:ea typeface="Lato"/>
              <a:cs typeface="Lato"/>
              <a:sym typeface="Lato"/>
            </a:endParaRPr>
          </a:p>
          <a:p>
            <a:pPr marL="0" lvl="0" indent="0" algn="l" rtl="0">
              <a:spcBef>
                <a:spcPts val="0"/>
              </a:spcBef>
              <a:spcAft>
                <a:spcPts val="0"/>
              </a:spcAft>
              <a:buNone/>
            </a:pPr>
            <a:endParaRPr sz="1600">
              <a:solidFill>
                <a:schemeClr val="lt1"/>
              </a:solidFill>
              <a:latin typeface="Lato"/>
              <a:ea typeface="Lato"/>
              <a:cs typeface="Lato"/>
              <a:sym typeface="Lato"/>
            </a:endParaRPr>
          </a:p>
          <a:p>
            <a:pPr marL="457200" lvl="0"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Puzzle Reasoning Library Prolog</a:t>
            </a:r>
            <a:endParaRPr sz="1600">
              <a:solidFill>
                <a:schemeClr val="lt1"/>
              </a:solidFill>
              <a:latin typeface="Lato"/>
              <a:ea typeface="Lato"/>
              <a:cs typeface="Lato"/>
              <a:sym typeface="Lato"/>
            </a:endParaRPr>
          </a:p>
          <a:p>
            <a:pPr marL="914400" lvl="1" indent="-330200" algn="l" rtl="0">
              <a:spcBef>
                <a:spcPts val="0"/>
              </a:spcBef>
              <a:spcAft>
                <a:spcPts val="0"/>
              </a:spcAft>
              <a:buClr>
                <a:schemeClr val="lt1"/>
              </a:buClr>
              <a:buSzPts val="1600"/>
              <a:buFont typeface="Lato"/>
              <a:buChar char="○"/>
            </a:pPr>
            <a:r>
              <a:rPr lang="es" sz="1600">
                <a:solidFill>
                  <a:schemeClr val="lt1"/>
                </a:solidFill>
                <a:latin typeface="Lato"/>
                <a:ea typeface="Lato"/>
                <a:cs typeface="Lato"/>
                <a:sym typeface="Lato"/>
              </a:rPr>
              <a:t>Se crea un pseudo-árbol de solución que comienza desde las preguntas más generales hasta las más especificas, obteniendo todos los datos necesarios para la resolución del problema.</a:t>
            </a:r>
            <a:endParaRPr sz="1600">
              <a:solidFill>
                <a:schemeClr val="lt1"/>
              </a:solidFill>
              <a:latin typeface="Lato"/>
              <a:ea typeface="Lato"/>
              <a:cs typeface="Lato"/>
              <a:sym typeface="Lato"/>
            </a:endParaRPr>
          </a:p>
          <a:p>
            <a:pPr marL="0" lvl="0" indent="0" algn="l" rtl="0">
              <a:spcBef>
                <a:spcPts val="0"/>
              </a:spcBef>
              <a:spcAft>
                <a:spcPts val="0"/>
              </a:spcAft>
              <a:buNone/>
            </a:pPr>
            <a:endParaRPr sz="1600">
              <a:solidFill>
                <a:schemeClr val="lt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Conclusiones</a:t>
            </a:r>
            <a:endParaRPr/>
          </a:p>
        </p:txBody>
      </p:sp>
      <p:sp>
        <p:nvSpPr>
          <p:cNvPr id="273" name="Google Shape;273;p34"/>
          <p:cNvSpPr txBox="1">
            <a:spLocks noGrp="1"/>
          </p:cNvSpPr>
          <p:nvPr>
            <p:ph type="body" idx="1"/>
          </p:nvPr>
        </p:nvSpPr>
        <p:spPr>
          <a:xfrm>
            <a:off x="1297500" y="1489775"/>
            <a:ext cx="7038900" cy="2911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s" sz="1600"/>
              <a:t>El estudio de caso de los puzzles matemáticos con diagramas requiere un enfoque multimodal para resolver el problema.</a:t>
            </a:r>
            <a:endParaRPr sz="1600"/>
          </a:p>
          <a:p>
            <a:pPr marL="457200" lvl="0" indent="-330200" algn="l" rtl="0">
              <a:spcBef>
                <a:spcPts val="0"/>
              </a:spcBef>
              <a:spcAft>
                <a:spcPts val="0"/>
              </a:spcAft>
              <a:buSzPts val="1600"/>
              <a:buChar char="●"/>
            </a:pPr>
            <a:r>
              <a:rPr lang="es" sz="1600"/>
              <a:t>Ninguna técnica subsimbólica puede lograr el objetivo por sí sola</a:t>
            </a:r>
            <a:endParaRPr sz="1600"/>
          </a:p>
          <a:p>
            <a:pPr marL="457200" lvl="0" indent="-330200" algn="l" rtl="0">
              <a:spcBef>
                <a:spcPts val="0"/>
              </a:spcBef>
              <a:spcAft>
                <a:spcPts val="0"/>
              </a:spcAft>
              <a:buSzPts val="1600"/>
              <a:buChar char="●"/>
            </a:pPr>
            <a:r>
              <a:rPr lang="es" sz="1600"/>
              <a:t>La solución debe estar guiada por el razonamiento mediante la lógica y su enfoque simbólico</a:t>
            </a:r>
            <a:endParaRPr sz="1600"/>
          </a:p>
          <a:p>
            <a:pPr marL="457200" lvl="0" indent="-330200" algn="l" rtl="0">
              <a:spcBef>
                <a:spcPts val="0"/>
              </a:spcBef>
              <a:spcAft>
                <a:spcPts val="0"/>
              </a:spcAft>
              <a:buSzPts val="1600"/>
              <a:buChar char="●"/>
            </a:pPr>
            <a:r>
              <a:rPr lang="es" sz="1600"/>
              <a:t>La programación lógica es la herramienta correcta, ya que permite representar el conocimiento de forma similar al que un humano usa sus habilidades cognitivas para resolver el problema</a:t>
            </a: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Fortalezas de Prolog </a:t>
            </a:r>
            <a:endParaRPr/>
          </a:p>
        </p:txBody>
      </p:sp>
      <p:grpSp>
        <p:nvGrpSpPr>
          <p:cNvPr id="279" name="Google Shape;279;p35"/>
          <p:cNvGrpSpPr/>
          <p:nvPr/>
        </p:nvGrpSpPr>
        <p:grpSpPr>
          <a:xfrm>
            <a:off x="1052635" y="3438124"/>
            <a:ext cx="7038752" cy="937322"/>
            <a:chOff x="1593000" y="2322568"/>
            <a:chExt cx="5957975" cy="643500"/>
          </a:xfrm>
        </p:grpSpPr>
        <p:sp>
          <p:nvSpPr>
            <p:cNvPr id="280" name="Google Shape;280;p35"/>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flipH="1">
              <a:off x="2283025" y="2322575"/>
              <a:ext cx="1844400" cy="642600"/>
            </a:xfrm>
            <a:prstGeom prst="rect">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rot="-5400000">
              <a:off x="3501574" y="1934671"/>
              <a:ext cx="643356" cy="1419149"/>
            </a:xfrm>
            <a:prstGeom prst="flowChartOffpageConnector">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a:solidFill>
                    <a:srgbClr val="FFFFFF"/>
                  </a:solidFill>
                  <a:latin typeface="Roboto Medium"/>
                  <a:ea typeface="Roboto Medium"/>
                  <a:cs typeface="Roboto Medium"/>
                  <a:sym typeface="Roboto Medium"/>
                </a:rPr>
                <a:t>BACKTRACKING</a:t>
              </a:r>
              <a:endParaRPr>
                <a:solidFill>
                  <a:srgbClr val="FFFFFF"/>
                </a:solidFill>
                <a:latin typeface="Roboto"/>
                <a:ea typeface="Roboto"/>
                <a:cs typeface="Roboto"/>
                <a:sym typeface="Roboto"/>
              </a:endParaRPr>
            </a:p>
          </p:txBody>
        </p:sp>
        <p:sp>
          <p:nvSpPr>
            <p:cNvPr id="284" name="Google Shape;284;p35"/>
            <p:cNvSpPr/>
            <p:nvPr/>
          </p:nvSpPr>
          <p:spPr>
            <a:xfrm>
              <a:off x="1593000" y="2322568"/>
              <a:ext cx="690000" cy="642300"/>
            </a:xfrm>
            <a:prstGeom prst="rect">
              <a:avLst/>
            </a:prstGeom>
            <a:solidFill>
              <a:srgbClr val="0D5CDF"/>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1593000" y="2322575"/>
              <a:ext cx="690000" cy="642600"/>
            </a:xfrm>
            <a:prstGeom prst="rect">
              <a:avLst/>
            </a:prstGeom>
            <a:solidFill>
              <a:srgbClr val="0E63F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600">
                  <a:solidFill>
                    <a:srgbClr val="FFFFFF"/>
                  </a:solidFill>
                  <a:latin typeface="Roboto Thin"/>
                  <a:ea typeface="Roboto Thin"/>
                  <a:cs typeface="Roboto Thin"/>
                  <a:sym typeface="Roboto Thin"/>
                </a:rPr>
                <a:t>03</a:t>
              </a:r>
              <a:endParaRPr sz="2600">
                <a:solidFill>
                  <a:srgbClr val="FFFFFF"/>
                </a:solidFill>
                <a:latin typeface="Roboto Thin"/>
                <a:ea typeface="Roboto Thin"/>
                <a:cs typeface="Roboto Thin"/>
                <a:sym typeface="Roboto Thin"/>
              </a:endParaRPr>
            </a:p>
          </p:txBody>
        </p:sp>
        <p:sp>
          <p:nvSpPr>
            <p:cNvPr id="286" name="Google Shape;286;p35"/>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8450" algn="l" rtl="0">
                <a:lnSpc>
                  <a:spcPct val="115000"/>
                </a:lnSpc>
                <a:spcBef>
                  <a:spcPts val="0"/>
                </a:spcBef>
                <a:spcAft>
                  <a:spcPts val="0"/>
                </a:spcAft>
                <a:buClr>
                  <a:srgbClr val="0C57D3"/>
                </a:buClr>
                <a:buSzPts val="1100"/>
                <a:buFont typeface="Roboto"/>
                <a:buChar char="●"/>
              </a:pPr>
              <a:r>
                <a:rPr lang="es" sz="1100">
                  <a:solidFill>
                    <a:srgbClr val="0C57D3"/>
                  </a:solidFill>
                  <a:latin typeface="Roboto"/>
                  <a:ea typeface="Roboto"/>
                  <a:cs typeface="Roboto"/>
                  <a:sym typeface="Roboto"/>
                </a:rPr>
                <a:t>Explora espacio de soluciones</a:t>
              </a:r>
              <a:endParaRPr sz="1100">
                <a:solidFill>
                  <a:srgbClr val="0C57D3"/>
                </a:solidFill>
                <a:latin typeface="Roboto"/>
                <a:ea typeface="Roboto"/>
                <a:cs typeface="Roboto"/>
                <a:sym typeface="Roboto"/>
              </a:endParaRPr>
            </a:p>
          </p:txBody>
        </p:sp>
      </p:grpSp>
      <p:grpSp>
        <p:nvGrpSpPr>
          <p:cNvPr id="287" name="Google Shape;287;p35"/>
          <p:cNvGrpSpPr/>
          <p:nvPr/>
        </p:nvGrpSpPr>
        <p:grpSpPr>
          <a:xfrm>
            <a:off x="1052635" y="2483908"/>
            <a:ext cx="7038752" cy="937322"/>
            <a:chOff x="1593000" y="2322568"/>
            <a:chExt cx="5957975" cy="643500"/>
          </a:xfrm>
        </p:grpSpPr>
        <p:sp>
          <p:nvSpPr>
            <p:cNvPr id="288" name="Google Shape;288;p35"/>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flipH="1">
              <a:off x="2283025" y="2322575"/>
              <a:ext cx="1844400" cy="642600"/>
            </a:xfrm>
            <a:prstGeom prst="rect">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rot="-5400000">
              <a:off x="3501574" y="1934671"/>
              <a:ext cx="643356" cy="1419149"/>
            </a:xfrm>
            <a:prstGeom prst="flowChartOffpageConnector">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a:solidFill>
                    <a:srgbClr val="FFFFFF"/>
                  </a:solidFill>
                  <a:latin typeface="Roboto Medium"/>
                  <a:ea typeface="Roboto Medium"/>
                  <a:cs typeface="Roboto Medium"/>
                  <a:sym typeface="Roboto Medium"/>
                </a:rPr>
                <a:t>MOTOR DE INFERENCIA</a:t>
              </a:r>
              <a:endParaRPr>
                <a:solidFill>
                  <a:srgbClr val="FFFFFF"/>
                </a:solidFill>
                <a:latin typeface="Roboto"/>
                <a:ea typeface="Roboto"/>
                <a:cs typeface="Roboto"/>
                <a:sym typeface="Roboto"/>
              </a:endParaRPr>
            </a:p>
          </p:txBody>
        </p:sp>
        <p:sp>
          <p:nvSpPr>
            <p:cNvPr id="292" name="Google Shape;292;p35"/>
            <p:cNvSpPr/>
            <p:nvPr/>
          </p:nvSpPr>
          <p:spPr>
            <a:xfrm>
              <a:off x="1593000" y="2322568"/>
              <a:ext cx="690000" cy="642300"/>
            </a:xfrm>
            <a:prstGeom prst="rect">
              <a:avLst/>
            </a:prstGeom>
            <a:solidFill>
              <a:srgbClr val="0D5CDF"/>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1593000" y="2322575"/>
              <a:ext cx="690000" cy="642600"/>
            </a:xfrm>
            <a:prstGeom prst="rect">
              <a:avLst/>
            </a:prstGeom>
            <a:solidFill>
              <a:srgbClr val="0E63F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600">
                  <a:solidFill>
                    <a:srgbClr val="FFFFFF"/>
                  </a:solidFill>
                  <a:latin typeface="Roboto Thin"/>
                  <a:ea typeface="Roboto Thin"/>
                  <a:cs typeface="Roboto Thin"/>
                  <a:sym typeface="Roboto Thin"/>
                </a:rPr>
                <a:t>02</a:t>
              </a:r>
              <a:endParaRPr sz="2600">
                <a:solidFill>
                  <a:srgbClr val="FFFFFF"/>
                </a:solidFill>
                <a:latin typeface="Roboto Thin"/>
                <a:ea typeface="Roboto Thin"/>
                <a:cs typeface="Roboto Thin"/>
                <a:sym typeface="Roboto Thin"/>
              </a:endParaRPr>
            </a:p>
          </p:txBody>
        </p:sp>
        <p:sp>
          <p:nvSpPr>
            <p:cNvPr id="294" name="Google Shape;294;p35"/>
            <p:cNvSpPr/>
            <p:nvPr/>
          </p:nvSpPr>
          <p:spPr>
            <a:xfrm>
              <a:off x="4387850" y="2323750"/>
              <a:ext cx="2971200" cy="642300"/>
            </a:xfrm>
            <a:prstGeom prst="rect">
              <a:avLst/>
            </a:prstGeom>
            <a:noFill/>
            <a:ln>
              <a:noFill/>
            </a:ln>
          </p:spPr>
          <p:txBody>
            <a:bodyPr spcFirstLastPara="1" wrap="square" lIns="91425" tIns="91425" rIns="91425" bIns="91425" anchor="ctr" anchorCtr="0">
              <a:noAutofit/>
            </a:bodyPr>
            <a:lstStyle/>
            <a:p>
              <a:pPr marL="457200" lvl="0" indent="-298450" algn="l" rtl="0">
                <a:lnSpc>
                  <a:spcPct val="115000"/>
                </a:lnSpc>
                <a:spcBef>
                  <a:spcPts val="0"/>
                </a:spcBef>
                <a:spcAft>
                  <a:spcPts val="0"/>
                </a:spcAft>
                <a:buClr>
                  <a:srgbClr val="0C57D3"/>
                </a:buClr>
                <a:buSzPts val="1100"/>
                <a:buFont typeface="Roboto"/>
                <a:buChar char="●"/>
              </a:pPr>
              <a:r>
                <a:rPr lang="es" sz="1100">
                  <a:solidFill>
                    <a:srgbClr val="0C57D3"/>
                  </a:solidFill>
                  <a:latin typeface="Roboto"/>
                  <a:ea typeface="Roboto"/>
                  <a:cs typeface="Roboto"/>
                  <a:sym typeface="Roboto"/>
                </a:rPr>
                <a:t>Explora consecuencias lógicas</a:t>
              </a:r>
              <a:endParaRPr sz="1100">
                <a:solidFill>
                  <a:srgbClr val="0C57D3"/>
                </a:solidFill>
                <a:latin typeface="Roboto"/>
                <a:ea typeface="Roboto"/>
                <a:cs typeface="Roboto"/>
                <a:sym typeface="Roboto"/>
              </a:endParaRPr>
            </a:p>
            <a:p>
              <a:pPr marL="457200" lvl="0" indent="-298450" algn="l" rtl="0">
                <a:lnSpc>
                  <a:spcPct val="115000"/>
                </a:lnSpc>
                <a:spcBef>
                  <a:spcPts val="0"/>
                </a:spcBef>
                <a:spcAft>
                  <a:spcPts val="0"/>
                </a:spcAft>
                <a:buClr>
                  <a:srgbClr val="0C57D3"/>
                </a:buClr>
                <a:buSzPts val="1100"/>
                <a:buFont typeface="Roboto"/>
                <a:buChar char="●"/>
              </a:pPr>
              <a:r>
                <a:rPr lang="es" sz="1100">
                  <a:solidFill>
                    <a:srgbClr val="0C57D3"/>
                  </a:solidFill>
                  <a:latin typeface="Roboto"/>
                  <a:ea typeface="Roboto"/>
                  <a:cs typeface="Roboto"/>
                  <a:sym typeface="Roboto"/>
                </a:rPr>
                <a:t>Considera restricciones</a:t>
              </a:r>
              <a:endParaRPr sz="1100">
                <a:solidFill>
                  <a:srgbClr val="0C57D3"/>
                </a:solidFill>
                <a:latin typeface="Roboto"/>
                <a:ea typeface="Roboto"/>
                <a:cs typeface="Roboto"/>
                <a:sym typeface="Roboto"/>
              </a:endParaRPr>
            </a:p>
          </p:txBody>
        </p:sp>
      </p:grpSp>
      <p:grpSp>
        <p:nvGrpSpPr>
          <p:cNvPr id="295" name="Google Shape;295;p35"/>
          <p:cNvGrpSpPr/>
          <p:nvPr/>
        </p:nvGrpSpPr>
        <p:grpSpPr>
          <a:xfrm>
            <a:off x="1052635" y="1529677"/>
            <a:ext cx="7038752" cy="1042068"/>
            <a:chOff x="1593000" y="2322568"/>
            <a:chExt cx="5957975" cy="715411"/>
          </a:xfrm>
        </p:grpSpPr>
        <p:sp>
          <p:nvSpPr>
            <p:cNvPr id="296" name="Google Shape;296;p35"/>
            <p:cNvSpPr/>
            <p:nvPr/>
          </p:nvSpPr>
          <p:spPr>
            <a:xfrm>
              <a:off x="3728375" y="2322568"/>
              <a:ext cx="3822600" cy="6435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flipH="1">
              <a:off x="2283025" y="2322575"/>
              <a:ext cx="1844400" cy="642600"/>
            </a:xfrm>
            <a:prstGeom prst="rect">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rot="-5400000">
              <a:off x="3501574" y="1934671"/>
              <a:ext cx="643356" cy="1419149"/>
            </a:xfrm>
            <a:prstGeom prst="flowChartOffpageConnector">
              <a:avLst/>
            </a:prstGeom>
            <a:solidFill>
              <a:srgbClr val="0C5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2342625" y="2399951"/>
              <a:ext cx="1940700" cy="4959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a:solidFill>
                    <a:srgbClr val="FFFFFF"/>
                  </a:solidFill>
                  <a:latin typeface="Roboto Medium"/>
                  <a:ea typeface="Roboto Medium"/>
                  <a:cs typeface="Roboto Medium"/>
                  <a:sym typeface="Roboto Medium"/>
                </a:rPr>
                <a:t>DECLARATIVIDAD</a:t>
              </a:r>
              <a:endParaRPr>
                <a:solidFill>
                  <a:srgbClr val="FFFFFF"/>
                </a:solidFill>
                <a:latin typeface="Roboto"/>
                <a:ea typeface="Roboto"/>
                <a:cs typeface="Roboto"/>
                <a:sym typeface="Roboto"/>
              </a:endParaRPr>
            </a:p>
          </p:txBody>
        </p:sp>
        <p:sp>
          <p:nvSpPr>
            <p:cNvPr id="300" name="Google Shape;300;p35"/>
            <p:cNvSpPr/>
            <p:nvPr/>
          </p:nvSpPr>
          <p:spPr>
            <a:xfrm>
              <a:off x="1593000" y="2322568"/>
              <a:ext cx="690000" cy="642300"/>
            </a:xfrm>
            <a:prstGeom prst="rect">
              <a:avLst/>
            </a:prstGeom>
            <a:solidFill>
              <a:srgbClr val="0D5CDF"/>
            </a:solidFill>
            <a:ln>
              <a:noFill/>
            </a:ln>
            <a:effectLst>
              <a:outerShdw blurRad="71438" dist="28575" dir="2700000" algn="bl" rotWithShape="0">
                <a:srgbClr val="000000">
                  <a:alpha val="1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1593000" y="2322575"/>
              <a:ext cx="690000" cy="642600"/>
            </a:xfrm>
            <a:prstGeom prst="rect">
              <a:avLst/>
            </a:prstGeom>
            <a:solidFill>
              <a:srgbClr val="0E63F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2600">
                  <a:solidFill>
                    <a:srgbClr val="FFFFFF"/>
                  </a:solidFill>
                  <a:latin typeface="Roboto Thin"/>
                  <a:ea typeface="Roboto Thin"/>
                  <a:cs typeface="Roboto Thin"/>
                  <a:sym typeface="Roboto Thin"/>
                </a:rPr>
                <a:t>01</a:t>
              </a:r>
              <a:endParaRPr sz="2600">
                <a:solidFill>
                  <a:srgbClr val="FFFFFF"/>
                </a:solidFill>
                <a:latin typeface="Roboto Thin"/>
                <a:ea typeface="Roboto Thin"/>
                <a:cs typeface="Roboto Thin"/>
                <a:sym typeface="Roboto Thin"/>
              </a:endParaRPr>
            </a:p>
          </p:txBody>
        </p:sp>
        <p:sp>
          <p:nvSpPr>
            <p:cNvPr id="302" name="Google Shape;302;p35"/>
            <p:cNvSpPr/>
            <p:nvPr/>
          </p:nvSpPr>
          <p:spPr>
            <a:xfrm>
              <a:off x="4387854" y="2465879"/>
              <a:ext cx="2971200" cy="572100"/>
            </a:xfrm>
            <a:prstGeom prst="rect">
              <a:avLst/>
            </a:prstGeom>
            <a:noFill/>
            <a:ln>
              <a:noFill/>
            </a:ln>
          </p:spPr>
          <p:txBody>
            <a:bodyPr spcFirstLastPara="1" wrap="square" lIns="91425" tIns="91425" rIns="91425" bIns="91425" anchor="ctr" anchorCtr="0">
              <a:noAutofit/>
            </a:bodyPr>
            <a:lstStyle/>
            <a:p>
              <a:pPr marL="457200" lvl="0" indent="-298450" algn="l" rtl="0">
                <a:lnSpc>
                  <a:spcPct val="115000"/>
                </a:lnSpc>
                <a:spcBef>
                  <a:spcPts val="0"/>
                </a:spcBef>
                <a:spcAft>
                  <a:spcPts val="0"/>
                </a:spcAft>
                <a:buClr>
                  <a:srgbClr val="0C57D3"/>
                </a:buClr>
                <a:buSzPts val="1100"/>
                <a:buFont typeface="Roboto"/>
                <a:buChar char="●"/>
              </a:pPr>
              <a:r>
                <a:rPr lang="es" sz="1100">
                  <a:solidFill>
                    <a:srgbClr val="0C57D3"/>
                  </a:solidFill>
                  <a:latin typeface="Roboto"/>
                  <a:ea typeface="Roboto"/>
                  <a:cs typeface="Roboto"/>
                  <a:sym typeface="Roboto"/>
                </a:rPr>
                <a:t>Problemas en términos de relaciones lógicas</a:t>
              </a:r>
              <a:endParaRPr sz="1100">
                <a:solidFill>
                  <a:srgbClr val="0C57D3"/>
                </a:solidFill>
                <a:latin typeface="Roboto"/>
                <a:ea typeface="Roboto"/>
                <a:cs typeface="Roboto"/>
                <a:sym typeface="Roboto"/>
              </a:endParaRPr>
            </a:p>
            <a:p>
              <a:pPr marL="457200" lvl="0" indent="-298450" algn="l" rtl="0">
                <a:lnSpc>
                  <a:spcPct val="115000"/>
                </a:lnSpc>
                <a:spcBef>
                  <a:spcPts val="0"/>
                </a:spcBef>
                <a:spcAft>
                  <a:spcPts val="0"/>
                </a:spcAft>
                <a:buClr>
                  <a:srgbClr val="0C57D3"/>
                </a:buClr>
                <a:buSzPts val="1100"/>
                <a:buFont typeface="Roboto"/>
                <a:buChar char="●"/>
              </a:pPr>
              <a:r>
                <a:rPr lang="es" sz="1100">
                  <a:solidFill>
                    <a:srgbClr val="0C57D3"/>
                  </a:solidFill>
                  <a:latin typeface="Roboto"/>
                  <a:ea typeface="Roboto"/>
                  <a:cs typeface="Roboto"/>
                  <a:sym typeface="Roboto"/>
                </a:rPr>
                <a:t>Predicados y Reglas</a:t>
              </a:r>
              <a:endParaRPr sz="1100">
                <a:solidFill>
                  <a:srgbClr val="0C57D3"/>
                </a:solidFill>
                <a:latin typeface="Roboto"/>
                <a:ea typeface="Roboto"/>
                <a:cs typeface="Roboto"/>
                <a:sym typeface="Roboto"/>
              </a:endParaRPr>
            </a:p>
            <a:p>
              <a:pPr marL="457200" lvl="0" indent="0" algn="l" rtl="0">
                <a:lnSpc>
                  <a:spcPct val="115000"/>
                </a:lnSpc>
                <a:spcBef>
                  <a:spcPts val="0"/>
                </a:spcBef>
                <a:spcAft>
                  <a:spcPts val="0"/>
                </a:spcAft>
                <a:buNone/>
              </a:pPr>
              <a:endParaRPr sz="800">
                <a:solidFill>
                  <a:srgbClr val="0C57D3"/>
                </a:solidFill>
                <a:latin typeface="Roboto"/>
                <a:ea typeface="Roboto"/>
                <a:cs typeface="Roboto"/>
                <a:sym typeface="Roboto"/>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6"/>
          <p:cNvSpPr txBox="1">
            <a:spLocks noGrp="1"/>
          </p:cNvSpPr>
          <p:nvPr>
            <p:ph type="title"/>
          </p:nvPr>
        </p:nvSpPr>
        <p:spPr>
          <a:xfrm>
            <a:off x="-2592950" y="269700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Referencias</a:t>
            </a:r>
            <a:endParaRPr/>
          </a:p>
        </p:txBody>
      </p:sp>
      <p:sp>
        <p:nvSpPr>
          <p:cNvPr id="308" name="Google Shape;308;p3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s"/>
              <a:t>Riccardo Buscaroli et al., A Prolog application for reasoning on maths puzzles with diagrams, Journal of Experimental &amp; Theoretical Artificial Intelligence, 2023, Vol. 35, No. 7</a:t>
            </a:r>
            <a:endParaRPr/>
          </a:p>
          <a:p>
            <a:pPr marL="0" lvl="0" indent="0" algn="l" rtl="0">
              <a:spcBef>
                <a:spcPts val="1200"/>
              </a:spcBef>
              <a:spcAft>
                <a:spcPts val="120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a:extLst>
            <a:ext uri="{FF2B5EF4-FFF2-40B4-BE49-F238E27FC236}">
              <a16:creationId xmlns:a16="http://schemas.microsoft.com/office/drawing/2014/main" id="{D6402937-A081-2CA7-E13E-E5E6B5690FC1}"/>
            </a:ext>
          </a:extLst>
        </p:cNvPr>
        <p:cNvGrpSpPr/>
        <p:nvPr/>
      </p:nvGrpSpPr>
      <p:grpSpPr>
        <a:xfrm>
          <a:off x="0" y="0"/>
          <a:ext cx="0" cy="0"/>
          <a:chOff x="0" y="0"/>
          <a:chExt cx="0" cy="0"/>
        </a:xfrm>
      </p:grpSpPr>
      <p:sp>
        <p:nvSpPr>
          <p:cNvPr id="140" name="Google Shape;140;p14">
            <a:extLst>
              <a:ext uri="{FF2B5EF4-FFF2-40B4-BE49-F238E27FC236}">
                <a16:creationId xmlns:a16="http://schemas.microsoft.com/office/drawing/2014/main" id="{1533663A-DFD2-7371-43F5-F6FC1503A5D2}"/>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lvl="0" algn="l" rtl="0">
              <a:spcBef>
                <a:spcPts val="0"/>
              </a:spcBef>
              <a:spcAft>
                <a:spcPts val="1200"/>
              </a:spcAft>
            </a:pPr>
            <a:r>
              <a:rPr lang="es-MX" sz="2400" dirty="0"/>
              <a:t>Enfoque simbólico</a:t>
            </a:r>
          </a:p>
        </p:txBody>
      </p:sp>
      <p:sp>
        <p:nvSpPr>
          <p:cNvPr id="141" name="Google Shape;141;p14">
            <a:extLst>
              <a:ext uri="{FF2B5EF4-FFF2-40B4-BE49-F238E27FC236}">
                <a16:creationId xmlns:a16="http://schemas.microsoft.com/office/drawing/2014/main" id="{4B039E01-847A-AB65-612B-E81F5776E80B}"/>
              </a:ext>
            </a:extLst>
          </p:cNvPr>
          <p:cNvSpPr txBox="1">
            <a:spLocks noGrp="1"/>
          </p:cNvSpPr>
          <p:nvPr>
            <p:ph type="body" idx="1"/>
          </p:nvPr>
        </p:nvSpPr>
        <p:spPr>
          <a:xfrm>
            <a:off x="159515" y="1199908"/>
            <a:ext cx="5274900" cy="3688672"/>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MX" sz="1800" dirty="0"/>
              <a:t>Basado en la manipulación explicita de símbolos y reglas lógicas.</a:t>
            </a:r>
          </a:p>
          <a:p>
            <a:pPr marL="0" lvl="0" indent="0" algn="l" rtl="0">
              <a:spcBef>
                <a:spcPts val="0"/>
              </a:spcBef>
              <a:spcAft>
                <a:spcPts val="0"/>
              </a:spcAft>
              <a:buNone/>
            </a:pPr>
            <a:r>
              <a:rPr lang="es-MX" sz="1800" dirty="0"/>
              <a:t>El conocimiento y las relaciones se expresan en estructuras lógicas claras y fáciles de interpretas.</a:t>
            </a:r>
          </a:p>
          <a:p>
            <a:pPr marL="0" lvl="0" indent="0" algn="l" rtl="0">
              <a:spcBef>
                <a:spcPts val="0"/>
              </a:spcBef>
              <a:spcAft>
                <a:spcPts val="0"/>
              </a:spcAft>
              <a:buNone/>
            </a:pPr>
            <a:endParaRPr lang="es-MX" sz="1800" dirty="0"/>
          </a:p>
          <a:p>
            <a:pPr marL="0" lvl="0" indent="0" algn="l" rtl="0">
              <a:spcBef>
                <a:spcPts val="0"/>
              </a:spcBef>
              <a:spcAft>
                <a:spcPts val="0"/>
              </a:spcAft>
              <a:buNone/>
            </a:pPr>
            <a:r>
              <a:rPr lang="es-MX" sz="1800" b="1" dirty="0"/>
              <a:t>Ventaja:</a:t>
            </a:r>
            <a:r>
              <a:rPr lang="es-MX" sz="1800" dirty="0"/>
              <a:t> Los modelos simbólicos son transparentes y fáciles de interpretar.</a:t>
            </a:r>
          </a:p>
          <a:p>
            <a:pPr marL="0" lvl="0" indent="0" algn="l" rtl="0">
              <a:spcBef>
                <a:spcPts val="0"/>
              </a:spcBef>
              <a:spcAft>
                <a:spcPts val="0"/>
              </a:spcAft>
              <a:buNone/>
            </a:pPr>
            <a:endParaRPr lang="es-MX" sz="1800" dirty="0"/>
          </a:p>
          <a:p>
            <a:pPr marL="0" lvl="0" indent="0" algn="l" rtl="0">
              <a:spcBef>
                <a:spcPts val="0"/>
              </a:spcBef>
              <a:spcAft>
                <a:spcPts val="0"/>
              </a:spcAft>
              <a:buNone/>
            </a:pPr>
            <a:r>
              <a:rPr lang="es-MX" sz="1800" b="1" dirty="0"/>
              <a:t>Limitaciones:</a:t>
            </a:r>
            <a:r>
              <a:rPr lang="es-MX" sz="1800" dirty="0"/>
              <a:t> Menos eficientes para procesar grandes volúmenes de datos, complicado lograr que generalicen</a:t>
            </a:r>
            <a:endParaRPr sz="1800" dirty="0"/>
          </a:p>
        </p:txBody>
      </p:sp>
      <p:pic>
        <p:nvPicPr>
          <p:cNvPr id="1026" name="Picture 2" descr="The symbolic approach in robotics | Download Scientific Diagram">
            <a:extLst>
              <a:ext uri="{FF2B5EF4-FFF2-40B4-BE49-F238E27FC236}">
                <a16:creationId xmlns:a16="http://schemas.microsoft.com/office/drawing/2014/main" id="{B7CF0A66-5466-B725-AC8D-7CA3826031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4415" y="1439777"/>
            <a:ext cx="2795186" cy="23958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43324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a:extLst>
            <a:ext uri="{FF2B5EF4-FFF2-40B4-BE49-F238E27FC236}">
              <a16:creationId xmlns:a16="http://schemas.microsoft.com/office/drawing/2014/main" id="{D6225769-6E38-E24F-0EB7-401FB83E8ACD}"/>
            </a:ext>
          </a:extLst>
        </p:cNvPr>
        <p:cNvGrpSpPr/>
        <p:nvPr/>
      </p:nvGrpSpPr>
      <p:grpSpPr>
        <a:xfrm>
          <a:off x="0" y="0"/>
          <a:ext cx="0" cy="0"/>
          <a:chOff x="0" y="0"/>
          <a:chExt cx="0" cy="0"/>
        </a:xfrm>
      </p:grpSpPr>
      <p:sp>
        <p:nvSpPr>
          <p:cNvPr id="140" name="Google Shape;140;p14">
            <a:extLst>
              <a:ext uri="{FF2B5EF4-FFF2-40B4-BE49-F238E27FC236}">
                <a16:creationId xmlns:a16="http://schemas.microsoft.com/office/drawing/2014/main" id="{F9651CC3-8DBE-7B49-D6CE-D824F12CE72B}"/>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lvl="0" algn="l" rtl="0">
              <a:spcBef>
                <a:spcPts val="0"/>
              </a:spcBef>
              <a:spcAft>
                <a:spcPts val="1200"/>
              </a:spcAft>
            </a:pPr>
            <a:r>
              <a:rPr lang="es-MX" sz="2400" dirty="0"/>
              <a:t>Enfoque </a:t>
            </a:r>
            <a:r>
              <a:rPr lang="es-MX" dirty="0" err="1"/>
              <a:t>s</a:t>
            </a:r>
            <a:r>
              <a:rPr lang="es-MX" sz="2400" dirty="0" err="1"/>
              <a:t>ub-simbólico</a:t>
            </a:r>
            <a:endParaRPr lang="es-MX" sz="2400" dirty="0"/>
          </a:p>
        </p:txBody>
      </p:sp>
      <p:sp>
        <p:nvSpPr>
          <p:cNvPr id="141" name="Google Shape;141;p14">
            <a:extLst>
              <a:ext uri="{FF2B5EF4-FFF2-40B4-BE49-F238E27FC236}">
                <a16:creationId xmlns:a16="http://schemas.microsoft.com/office/drawing/2014/main" id="{CF6F8887-6288-5496-8152-9EF30ABE4C66}"/>
              </a:ext>
            </a:extLst>
          </p:cNvPr>
          <p:cNvSpPr txBox="1">
            <a:spLocks noGrp="1"/>
          </p:cNvSpPr>
          <p:nvPr>
            <p:ph type="body" idx="1"/>
          </p:nvPr>
        </p:nvSpPr>
        <p:spPr>
          <a:xfrm>
            <a:off x="-1" y="1136279"/>
            <a:ext cx="4439797" cy="4007221"/>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MX" sz="1800" dirty="0"/>
              <a:t>Representa el conocimiento sin hacer uso explícito de símbolos o reglas lógicas.</a:t>
            </a:r>
          </a:p>
          <a:p>
            <a:pPr marL="0" lvl="0" indent="0" algn="l" rtl="0">
              <a:spcBef>
                <a:spcPts val="0"/>
              </a:spcBef>
              <a:spcAft>
                <a:spcPts val="0"/>
              </a:spcAft>
              <a:buNone/>
            </a:pPr>
            <a:r>
              <a:rPr lang="es-MX" sz="1800" dirty="0"/>
              <a:t>Se basa principalmente en las representaciones numéricas o matemáticas para modelar datos complejos.</a:t>
            </a:r>
          </a:p>
          <a:p>
            <a:pPr marL="0" lvl="0" indent="0" algn="l" rtl="0">
              <a:spcBef>
                <a:spcPts val="0"/>
              </a:spcBef>
              <a:spcAft>
                <a:spcPts val="0"/>
              </a:spcAft>
              <a:buNone/>
            </a:pPr>
            <a:r>
              <a:rPr lang="es-MX" sz="1800" b="1" dirty="0"/>
              <a:t>Ventaja</a:t>
            </a:r>
            <a:r>
              <a:rPr lang="es-MX" sz="1800" dirty="0"/>
              <a:t>: Gran capacidad para generalizar tareas de clasificación y reconocimiento de patrones.</a:t>
            </a:r>
          </a:p>
          <a:p>
            <a:pPr marL="0" lvl="0" indent="0" algn="l" rtl="0">
              <a:spcBef>
                <a:spcPts val="0"/>
              </a:spcBef>
              <a:spcAft>
                <a:spcPts val="0"/>
              </a:spcAft>
              <a:buNone/>
            </a:pPr>
            <a:r>
              <a:rPr lang="es-MX" sz="1800" b="1" dirty="0"/>
              <a:t>Limitación</a:t>
            </a:r>
            <a:r>
              <a:rPr lang="es-MX" sz="1800" dirty="0"/>
              <a:t>: Se convierten en "cajas negras"</a:t>
            </a:r>
          </a:p>
          <a:p>
            <a:pPr marL="0" lvl="0" indent="0" algn="l" rtl="0">
              <a:spcBef>
                <a:spcPts val="0"/>
              </a:spcBef>
              <a:spcAft>
                <a:spcPts val="0"/>
              </a:spcAft>
              <a:buNone/>
            </a:pPr>
            <a:r>
              <a:rPr lang="es" sz="1800" dirty="0"/>
              <a:t>	 	</a:t>
            </a:r>
            <a:endParaRPr sz="1800" dirty="0"/>
          </a:p>
        </p:txBody>
      </p:sp>
      <p:pic>
        <p:nvPicPr>
          <p:cNvPr id="2050" name="Picture 2" descr="Pytorch Mengenal Arsitektur LeNet untuk klasifikasi objek - Softscients">
            <a:extLst>
              <a:ext uri="{FF2B5EF4-FFF2-40B4-BE49-F238E27FC236}">
                <a16:creationId xmlns:a16="http://schemas.microsoft.com/office/drawing/2014/main" id="{D0D7917F-8B0F-A741-B039-BA75AF791B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9797" y="1481080"/>
            <a:ext cx="4483866" cy="18725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0759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9">
          <a:extLst>
            <a:ext uri="{FF2B5EF4-FFF2-40B4-BE49-F238E27FC236}">
              <a16:creationId xmlns:a16="http://schemas.microsoft.com/office/drawing/2014/main" id="{D58D2516-F831-23B5-4880-ABC7B3A5A6CB}"/>
            </a:ext>
          </a:extLst>
        </p:cNvPr>
        <p:cNvGrpSpPr/>
        <p:nvPr/>
      </p:nvGrpSpPr>
      <p:grpSpPr>
        <a:xfrm>
          <a:off x="0" y="0"/>
          <a:ext cx="0" cy="0"/>
          <a:chOff x="0" y="0"/>
          <a:chExt cx="0" cy="0"/>
        </a:xfrm>
      </p:grpSpPr>
      <p:sp>
        <p:nvSpPr>
          <p:cNvPr id="140" name="Google Shape;140;p14">
            <a:extLst>
              <a:ext uri="{FF2B5EF4-FFF2-40B4-BE49-F238E27FC236}">
                <a16:creationId xmlns:a16="http://schemas.microsoft.com/office/drawing/2014/main" id="{D551873D-9D3C-0CAD-1AF0-D5DD56D7FBEB}"/>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lvl="0" algn="l" rtl="0">
              <a:spcBef>
                <a:spcPts val="0"/>
              </a:spcBef>
              <a:spcAft>
                <a:spcPts val="1200"/>
              </a:spcAft>
            </a:pPr>
            <a:r>
              <a:rPr lang="es-MX" sz="2400" dirty="0"/>
              <a:t>Procesamiento del lenguaje natural</a:t>
            </a:r>
          </a:p>
        </p:txBody>
      </p:sp>
      <p:sp>
        <p:nvSpPr>
          <p:cNvPr id="141" name="Google Shape;141;p14">
            <a:extLst>
              <a:ext uri="{FF2B5EF4-FFF2-40B4-BE49-F238E27FC236}">
                <a16:creationId xmlns:a16="http://schemas.microsoft.com/office/drawing/2014/main" id="{7AE1103F-A521-EBBA-22C9-981772EAD3EF}"/>
              </a:ext>
            </a:extLst>
          </p:cNvPr>
          <p:cNvSpPr txBox="1">
            <a:spLocks noGrp="1"/>
          </p:cNvSpPr>
          <p:nvPr>
            <p:ph type="body" idx="1"/>
          </p:nvPr>
        </p:nvSpPr>
        <p:spPr>
          <a:xfrm>
            <a:off x="2252013" y="1375284"/>
            <a:ext cx="5274900" cy="503184"/>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 sz="1800" dirty="0"/>
              <a:t>	 	 	 	</a:t>
            </a:r>
            <a:endParaRPr sz="1800" dirty="0"/>
          </a:p>
        </p:txBody>
      </p:sp>
      <p:pic>
        <p:nvPicPr>
          <p:cNvPr id="3074" name="Picture 2" descr="Top Leaders in Natural Language Processing - DEFTeam">
            <a:extLst>
              <a:ext uri="{FF2B5EF4-FFF2-40B4-BE49-F238E27FC236}">
                <a16:creationId xmlns:a16="http://schemas.microsoft.com/office/drawing/2014/main" id="{028C37D9-1A82-8195-555D-79CCB55A9A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53349" y="1626876"/>
            <a:ext cx="3250263" cy="1923397"/>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141;p14">
            <a:extLst>
              <a:ext uri="{FF2B5EF4-FFF2-40B4-BE49-F238E27FC236}">
                <a16:creationId xmlns:a16="http://schemas.microsoft.com/office/drawing/2014/main" id="{51372B00-3BF7-C498-05AC-4401433E3312}"/>
              </a:ext>
            </a:extLst>
          </p:cNvPr>
          <p:cNvSpPr txBox="1">
            <a:spLocks/>
          </p:cNvSpPr>
          <p:nvPr/>
        </p:nvSpPr>
        <p:spPr>
          <a:xfrm>
            <a:off x="-1" y="1136279"/>
            <a:ext cx="4439797" cy="3370123"/>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pPr marL="0" indent="0">
              <a:buFont typeface="Lato"/>
              <a:buNone/>
            </a:pPr>
            <a:r>
              <a:rPr lang="es-MX" sz="1800" dirty="0"/>
              <a:t>Rama de la IA centrada en la comprensión y generación de lenguaje humano.</a:t>
            </a:r>
          </a:p>
          <a:p>
            <a:pPr marL="0" indent="0">
              <a:buFont typeface="Lato"/>
              <a:buNone/>
            </a:pPr>
            <a:r>
              <a:rPr lang="es-MX" sz="1800" dirty="0"/>
              <a:t>complejos.</a:t>
            </a:r>
          </a:p>
          <a:p>
            <a:pPr marL="285750" indent="-285750">
              <a:buFont typeface="Arial" panose="020B0604020202020204" pitchFamily="34" charset="0"/>
              <a:buChar char="•"/>
            </a:pPr>
            <a:r>
              <a:rPr lang="es-MX" sz="1800" dirty="0"/>
              <a:t>Se han creado sistemas simbólicos  capaces de hacer PLN sobre sistemas expertos de preguntas y respuestas.</a:t>
            </a:r>
          </a:p>
          <a:p>
            <a:pPr marL="285750" indent="-285750">
              <a:buFont typeface="Arial" panose="020B0604020202020204" pitchFamily="34" charset="0"/>
              <a:buChar char="•"/>
            </a:pPr>
            <a:endParaRPr lang="es-MX" sz="1800" dirty="0"/>
          </a:p>
          <a:p>
            <a:pPr marL="285750" indent="-285750">
              <a:buFont typeface="Arial" panose="020B0604020202020204" pitchFamily="34" charset="0"/>
              <a:buChar char="•"/>
            </a:pPr>
            <a:r>
              <a:rPr lang="es-MX" sz="1800" dirty="0"/>
              <a:t>Bajo el enfoque </a:t>
            </a:r>
            <a:r>
              <a:rPr lang="es-MX" sz="1800" dirty="0" err="1"/>
              <a:t>sub-simbólico</a:t>
            </a:r>
            <a:r>
              <a:rPr lang="es-MX" sz="1800" dirty="0"/>
              <a:t> se han creado modelos de traducción, </a:t>
            </a:r>
            <a:r>
              <a:rPr lang="es-MX" sz="1800" dirty="0" err="1"/>
              <a:t>chatbots</a:t>
            </a:r>
            <a:r>
              <a:rPr lang="es-MX" sz="1800" dirty="0"/>
              <a:t> y asistentes virtuales.</a:t>
            </a:r>
          </a:p>
        </p:txBody>
      </p:sp>
    </p:spTree>
    <p:extLst>
      <p:ext uri="{BB962C8B-B14F-4D97-AF65-F5344CB8AC3E}">
        <p14:creationId xmlns:p14="http://schemas.microsoft.com/office/powerpoint/2010/main" val="1399358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
          <a:extLst>
            <a:ext uri="{FF2B5EF4-FFF2-40B4-BE49-F238E27FC236}">
              <a16:creationId xmlns:a16="http://schemas.microsoft.com/office/drawing/2014/main" id="{DB01C25A-0ACE-739B-93AF-2B63EB7B753F}"/>
            </a:ext>
          </a:extLst>
        </p:cNvPr>
        <p:cNvGrpSpPr/>
        <p:nvPr/>
      </p:nvGrpSpPr>
      <p:grpSpPr>
        <a:xfrm>
          <a:off x="0" y="0"/>
          <a:ext cx="0" cy="0"/>
          <a:chOff x="0" y="0"/>
          <a:chExt cx="0" cy="0"/>
        </a:xfrm>
      </p:grpSpPr>
      <p:sp>
        <p:nvSpPr>
          <p:cNvPr id="140" name="Google Shape;140;p14">
            <a:extLst>
              <a:ext uri="{FF2B5EF4-FFF2-40B4-BE49-F238E27FC236}">
                <a16:creationId xmlns:a16="http://schemas.microsoft.com/office/drawing/2014/main" id="{443DCF24-EE26-A5D0-8ED1-158957A5A702}"/>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lvl="0" algn="l" rtl="0">
              <a:spcBef>
                <a:spcPts val="0"/>
              </a:spcBef>
              <a:spcAft>
                <a:spcPts val="1200"/>
              </a:spcAft>
            </a:pPr>
            <a:r>
              <a:rPr lang="es-MX" sz="2400" dirty="0"/>
              <a:t>Procesamiento de imágenes</a:t>
            </a:r>
          </a:p>
        </p:txBody>
      </p:sp>
      <p:sp>
        <p:nvSpPr>
          <p:cNvPr id="141" name="Google Shape;141;p14">
            <a:extLst>
              <a:ext uri="{FF2B5EF4-FFF2-40B4-BE49-F238E27FC236}">
                <a16:creationId xmlns:a16="http://schemas.microsoft.com/office/drawing/2014/main" id="{A047828B-9D79-3CE4-8A6A-07970BE7A379}"/>
              </a:ext>
            </a:extLst>
          </p:cNvPr>
          <p:cNvSpPr txBox="1">
            <a:spLocks noGrp="1"/>
          </p:cNvSpPr>
          <p:nvPr>
            <p:ph type="body" idx="1"/>
          </p:nvPr>
        </p:nvSpPr>
        <p:spPr>
          <a:xfrm>
            <a:off x="147673" y="1243004"/>
            <a:ext cx="3579004" cy="1458831"/>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MX" sz="1800" dirty="0"/>
              <a:t>Rama de la IA que se encarga de analizar, interpretar y manipular imágenes para obtener información útil.</a:t>
            </a:r>
            <a:endParaRPr sz="1800" dirty="0"/>
          </a:p>
        </p:txBody>
      </p:sp>
      <p:pic>
        <p:nvPicPr>
          <p:cNvPr id="4098" name="Picture 2" descr="Symbolic AI v/s Non-Symbolic AI, and everything in between? | by Rhett  D'souza | DataDrivenInvestor">
            <a:extLst>
              <a:ext uri="{FF2B5EF4-FFF2-40B4-BE49-F238E27FC236}">
                <a16:creationId xmlns:a16="http://schemas.microsoft.com/office/drawing/2014/main" id="{CB3FF8C9-0170-8D0F-CB3D-48D1583347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65335" y="1823489"/>
            <a:ext cx="4337142" cy="1756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35002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a:extLst>
            <a:ext uri="{FF2B5EF4-FFF2-40B4-BE49-F238E27FC236}">
              <a16:creationId xmlns:a16="http://schemas.microsoft.com/office/drawing/2014/main" id="{9A1D1A66-7F48-1B2C-3754-359E8FB35C79}"/>
            </a:ext>
          </a:extLst>
        </p:cNvPr>
        <p:cNvGrpSpPr/>
        <p:nvPr/>
      </p:nvGrpSpPr>
      <p:grpSpPr>
        <a:xfrm>
          <a:off x="0" y="0"/>
          <a:ext cx="0" cy="0"/>
          <a:chOff x="0" y="0"/>
          <a:chExt cx="0" cy="0"/>
        </a:xfrm>
      </p:grpSpPr>
      <p:sp>
        <p:nvSpPr>
          <p:cNvPr id="140" name="Google Shape;140;p14">
            <a:extLst>
              <a:ext uri="{FF2B5EF4-FFF2-40B4-BE49-F238E27FC236}">
                <a16:creationId xmlns:a16="http://schemas.microsoft.com/office/drawing/2014/main" id="{B6D5D3E6-06B4-E5FC-CD46-B48814BA08B9}"/>
              </a:ext>
            </a:extLst>
          </p:cNvPr>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Planteamiento</a:t>
            </a:r>
            <a:endParaRPr/>
          </a:p>
        </p:txBody>
      </p:sp>
      <p:sp>
        <p:nvSpPr>
          <p:cNvPr id="141" name="Google Shape;141;p14">
            <a:extLst>
              <a:ext uri="{FF2B5EF4-FFF2-40B4-BE49-F238E27FC236}">
                <a16:creationId xmlns:a16="http://schemas.microsoft.com/office/drawing/2014/main" id="{0D125C40-1D33-3F5E-1E7B-E7A5BB79FAEB}"/>
              </a:ext>
            </a:extLst>
          </p:cNvPr>
          <p:cNvSpPr txBox="1">
            <a:spLocks noGrp="1"/>
          </p:cNvSpPr>
          <p:nvPr>
            <p:ph type="body" idx="1"/>
          </p:nvPr>
        </p:nvSpPr>
        <p:spPr>
          <a:xfrm>
            <a:off x="202875" y="1408200"/>
            <a:ext cx="5274900" cy="33048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s" sz="1800"/>
              <a:t>	 	 	 	</a:t>
            </a:r>
            <a:endParaRPr sz="1800"/>
          </a:p>
          <a:p>
            <a:pPr marL="0" lvl="0" indent="0" algn="l" rtl="0">
              <a:lnSpc>
                <a:spcPct val="100000"/>
              </a:lnSpc>
              <a:spcBef>
                <a:spcPts val="1200"/>
              </a:spcBef>
              <a:spcAft>
                <a:spcPts val="0"/>
              </a:spcAft>
              <a:buNone/>
            </a:pPr>
            <a:r>
              <a:rPr lang="es" sz="1800"/>
              <a:t>Los juegos siempre han sido un campo de entrenamiento importante para la IA.</a:t>
            </a:r>
            <a:endParaRPr sz="1800"/>
          </a:p>
          <a:p>
            <a:pPr marL="457200" lvl="0" indent="-342900" algn="l" rtl="0">
              <a:lnSpc>
                <a:spcPct val="100000"/>
              </a:lnSpc>
              <a:spcBef>
                <a:spcPts val="1200"/>
              </a:spcBef>
              <a:spcAft>
                <a:spcPts val="0"/>
              </a:spcAft>
              <a:buSzPts val="1800"/>
              <a:buChar char="●"/>
            </a:pPr>
            <a:r>
              <a:rPr lang="es" sz="1800"/>
              <a:t>El primer resultado notable se obtuvo cuando DeepBlue de IBM fue capaz de vencer al campeón de ajedrez Kasparov en 1996.</a:t>
            </a:r>
            <a:endParaRPr sz="1800"/>
          </a:p>
          <a:p>
            <a:pPr marL="457200" lvl="0" indent="-342900" algn="l" rtl="0">
              <a:lnSpc>
                <a:spcPct val="100000"/>
              </a:lnSpc>
              <a:spcBef>
                <a:spcPts val="0"/>
              </a:spcBef>
              <a:spcAft>
                <a:spcPts val="0"/>
              </a:spcAft>
              <a:buSzPts val="1800"/>
              <a:buChar char="●"/>
            </a:pPr>
            <a:r>
              <a:rPr lang="es" sz="1800"/>
              <a:t>AlphaGo de Google DeepMind derrotó a Fan Hui, uno de los mejores jugadores de Go en el mundo.</a:t>
            </a:r>
            <a:endParaRPr sz="1800"/>
          </a:p>
          <a:p>
            <a:pPr marL="0" lvl="0" indent="0" algn="l" rtl="0">
              <a:spcBef>
                <a:spcPts val="0"/>
              </a:spcBef>
              <a:spcAft>
                <a:spcPts val="1200"/>
              </a:spcAft>
              <a:buNone/>
            </a:pPr>
            <a:endParaRPr sz="1800"/>
          </a:p>
        </p:txBody>
      </p:sp>
      <p:pic>
        <p:nvPicPr>
          <p:cNvPr id="142" name="Google Shape;142;p14">
            <a:extLst>
              <a:ext uri="{FF2B5EF4-FFF2-40B4-BE49-F238E27FC236}">
                <a16:creationId xmlns:a16="http://schemas.microsoft.com/office/drawing/2014/main" id="{56E3B802-5C2F-F66E-7C5F-AAAC3247A6E6}"/>
              </a:ext>
            </a:extLst>
          </p:cNvPr>
          <p:cNvPicPr preferRelativeResize="0"/>
          <p:nvPr/>
        </p:nvPicPr>
        <p:blipFill>
          <a:blip r:embed="rId3">
            <a:alphaModFix/>
          </a:blip>
          <a:stretch>
            <a:fillRect/>
          </a:stretch>
        </p:blipFill>
        <p:spPr>
          <a:xfrm>
            <a:off x="5668625" y="1722800"/>
            <a:ext cx="3170576" cy="2050966"/>
          </a:xfrm>
          <a:prstGeom prst="rect">
            <a:avLst/>
          </a:prstGeom>
          <a:noFill/>
          <a:ln>
            <a:noFill/>
          </a:ln>
        </p:spPr>
      </p:pic>
    </p:spTree>
    <p:extLst>
      <p:ext uri="{BB962C8B-B14F-4D97-AF65-F5344CB8AC3E}">
        <p14:creationId xmlns:p14="http://schemas.microsoft.com/office/powerpoint/2010/main" val="1822702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Planteamiento</a:t>
            </a:r>
            <a:endParaRPr/>
          </a:p>
        </p:txBody>
      </p:sp>
      <p:sp>
        <p:nvSpPr>
          <p:cNvPr id="148" name="Google Shape;148;p15"/>
          <p:cNvSpPr txBox="1">
            <a:spLocks noGrp="1"/>
          </p:cNvSpPr>
          <p:nvPr>
            <p:ph type="body" idx="1"/>
          </p:nvPr>
        </p:nvSpPr>
        <p:spPr>
          <a:xfrm>
            <a:off x="632500" y="1503675"/>
            <a:ext cx="8007600" cy="34011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605"/>
              <a:buNone/>
            </a:pPr>
            <a:r>
              <a:rPr lang="es" sz="1800"/>
              <a:t>Los rompecabezas matemáticos son bastante fáciles para los humanos, pero aún así imposibles para una máquina. </a:t>
            </a:r>
            <a:endParaRPr sz="1800"/>
          </a:p>
          <a:p>
            <a:pPr marL="0" lvl="0" indent="0" algn="l" rtl="0">
              <a:lnSpc>
                <a:spcPct val="95000"/>
              </a:lnSpc>
              <a:spcBef>
                <a:spcPts val="1200"/>
              </a:spcBef>
              <a:spcAft>
                <a:spcPts val="0"/>
              </a:spcAft>
              <a:buSzPts val="605"/>
              <a:buNone/>
            </a:pPr>
            <a:r>
              <a:rPr lang="es" sz="1800"/>
              <a:t>El desafío clave para las computadoras radica en: </a:t>
            </a:r>
            <a:endParaRPr sz="1800"/>
          </a:p>
          <a:p>
            <a:pPr marL="914400" lvl="0" indent="-342900" algn="l" rtl="0">
              <a:lnSpc>
                <a:spcPct val="115000"/>
              </a:lnSpc>
              <a:spcBef>
                <a:spcPts val="1200"/>
              </a:spcBef>
              <a:spcAft>
                <a:spcPts val="0"/>
              </a:spcAft>
              <a:buSzPts val="1800"/>
              <a:buAutoNum type="alphaUcPeriod"/>
            </a:pPr>
            <a:r>
              <a:rPr lang="es" sz="1800"/>
              <a:t>Comprensión del diagrama</a:t>
            </a:r>
            <a:endParaRPr sz="1800"/>
          </a:p>
          <a:p>
            <a:pPr marL="914400" lvl="0" indent="-342900" algn="l" rtl="0">
              <a:lnSpc>
                <a:spcPct val="115000"/>
              </a:lnSpc>
              <a:spcBef>
                <a:spcPts val="0"/>
              </a:spcBef>
              <a:spcAft>
                <a:spcPts val="0"/>
              </a:spcAft>
              <a:buSzPts val="1800"/>
              <a:buAutoNum type="alphaUcPeriod"/>
            </a:pPr>
            <a:r>
              <a:rPr lang="es" sz="1800"/>
              <a:t>Comprensión del texto</a:t>
            </a:r>
            <a:endParaRPr sz="1800"/>
          </a:p>
          <a:p>
            <a:pPr marL="914400" lvl="0" indent="-342900" algn="l" rtl="0">
              <a:lnSpc>
                <a:spcPct val="115000"/>
              </a:lnSpc>
              <a:spcBef>
                <a:spcPts val="0"/>
              </a:spcBef>
              <a:spcAft>
                <a:spcPts val="0"/>
              </a:spcAft>
              <a:buSzPts val="1800"/>
              <a:buAutoNum type="alphaUcPeriod"/>
            </a:pPr>
            <a:r>
              <a:rPr lang="es" sz="1800"/>
              <a:t>Identificar la mejor técnica de modelización y resolución</a:t>
            </a:r>
            <a:endParaRPr sz="1800"/>
          </a:p>
          <a:p>
            <a:pPr marL="914400" lvl="0" indent="-342900" algn="l" rtl="0">
              <a:lnSpc>
                <a:spcPct val="115000"/>
              </a:lnSpc>
              <a:spcBef>
                <a:spcPts val="0"/>
              </a:spcBef>
              <a:spcAft>
                <a:spcPts val="0"/>
              </a:spcAft>
              <a:buSzPts val="1800"/>
              <a:buAutoNum type="alphaUcPeriod"/>
            </a:pPr>
            <a:r>
              <a:rPr lang="es" sz="1800"/>
              <a:t>Identificar conocimientos ocultos .</a:t>
            </a:r>
            <a:endParaRPr sz="1800"/>
          </a:p>
          <a:p>
            <a:pPr marL="0" lvl="0" indent="0" algn="l" rtl="0">
              <a:lnSpc>
                <a:spcPct val="95000"/>
              </a:lnSpc>
              <a:spcBef>
                <a:spcPts val="1200"/>
              </a:spcBef>
              <a:spcAft>
                <a:spcPts val="1200"/>
              </a:spcAft>
              <a:buSzPts val="605"/>
              <a:buNone/>
            </a:pP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s"/>
              <a:t>Planteamiento</a:t>
            </a:r>
            <a:endParaRPr/>
          </a:p>
        </p:txBody>
      </p:sp>
      <p:sp>
        <p:nvSpPr>
          <p:cNvPr id="154" name="Google Shape;154;p16"/>
          <p:cNvSpPr txBox="1">
            <a:spLocks noGrp="1"/>
          </p:cNvSpPr>
          <p:nvPr>
            <p:ph type="body" idx="1"/>
          </p:nvPr>
        </p:nvSpPr>
        <p:spPr>
          <a:xfrm>
            <a:off x="1014375" y="1307850"/>
            <a:ext cx="7685400" cy="3525300"/>
          </a:xfrm>
          <a:prstGeom prst="rect">
            <a:avLst/>
          </a:prstGeom>
        </p:spPr>
        <p:txBody>
          <a:bodyPr spcFirstLastPara="1" wrap="square" lIns="91425" tIns="91425" rIns="91425" bIns="91425" anchor="t" anchorCtr="0">
            <a:normAutofit/>
          </a:bodyPr>
          <a:lstStyle/>
          <a:p>
            <a:pPr marL="457200" lvl="0" indent="-336550" algn="l" rtl="0">
              <a:spcBef>
                <a:spcPts val="0"/>
              </a:spcBef>
              <a:spcAft>
                <a:spcPts val="0"/>
              </a:spcAft>
              <a:buSzPts val="1700"/>
              <a:buChar char="●"/>
            </a:pPr>
            <a:r>
              <a:rPr lang="es" sz="1700"/>
              <a:t>Los enfoques sub simbólicos son cruciales para comprender eficazmente el contenido de la imagen y el texto</a:t>
            </a:r>
            <a:endParaRPr sz="1700"/>
          </a:p>
          <a:p>
            <a:pPr marL="457200" lvl="0" indent="-336550" algn="l" rtl="0">
              <a:spcBef>
                <a:spcPts val="0"/>
              </a:spcBef>
              <a:spcAft>
                <a:spcPts val="0"/>
              </a:spcAft>
              <a:buSzPts val="1700"/>
              <a:buChar char="●"/>
            </a:pPr>
            <a:r>
              <a:rPr lang="es" sz="1700"/>
              <a:t>Pero la información derivada de esta manera debe procesarse por completo por lo cual  es necesario, combinarse con conocimientos de sentido común. </a:t>
            </a:r>
            <a:endParaRPr sz="1700"/>
          </a:p>
          <a:p>
            <a:pPr marL="457200" lvl="0" indent="-336550" algn="l" rtl="0">
              <a:spcBef>
                <a:spcPts val="0"/>
              </a:spcBef>
              <a:spcAft>
                <a:spcPts val="0"/>
              </a:spcAft>
              <a:buSzPts val="1700"/>
              <a:buChar char="●"/>
            </a:pPr>
            <a:r>
              <a:rPr lang="es" sz="1700"/>
              <a:t>Se requiere una especie de razonamiento a nivel de cognición</a:t>
            </a:r>
            <a:endParaRPr sz="1700"/>
          </a:p>
          <a:p>
            <a:pPr marL="914400" lvl="1" indent="-336550" algn="l" rtl="0">
              <a:spcBef>
                <a:spcPts val="0"/>
              </a:spcBef>
              <a:spcAft>
                <a:spcPts val="0"/>
              </a:spcAft>
              <a:buSzPts val="1700"/>
              <a:buChar char="○"/>
            </a:pPr>
            <a:r>
              <a:rPr lang="es" sz="1700"/>
              <a:t>Deducir las intenciones</a:t>
            </a:r>
            <a:endParaRPr sz="1700"/>
          </a:p>
          <a:p>
            <a:pPr marL="914400" lvl="1" indent="-336550" algn="l" rtl="0">
              <a:spcBef>
                <a:spcPts val="0"/>
              </a:spcBef>
              <a:spcAft>
                <a:spcPts val="0"/>
              </a:spcAft>
              <a:buSzPts val="1700"/>
              <a:buChar char="○"/>
            </a:pPr>
            <a:r>
              <a:rPr lang="es" sz="1700"/>
              <a:t>La capacidad de inferir conclusiones de premisas y reglas dadas. </a:t>
            </a:r>
            <a:endParaRPr sz="1700"/>
          </a:p>
          <a:p>
            <a:pPr marL="0" lvl="0" indent="0" algn="l" rtl="0">
              <a:spcBef>
                <a:spcPts val="1200"/>
              </a:spcBef>
              <a:spcAft>
                <a:spcPts val="1200"/>
              </a:spcAft>
              <a:buNone/>
            </a:pPr>
            <a:endParaRPr sz="1700"/>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1573</Words>
  <Application>Microsoft Office PowerPoint</Application>
  <PresentationFormat>Presentación en pantalla (16:9)</PresentationFormat>
  <Paragraphs>159</Paragraphs>
  <Slides>29</Slides>
  <Notes>29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29</vt:i4>
      </vt:variant>
    </vt:vector>
  </HeadingPairs>
  <TitlesOfParts>
    <vt:vector size="36" baseType="lpstr">
      <vt:lpstr>Roboto Medium</vt:lpstr>
      <vt:lpstr>Arial</vt:lpstr>
      <vt:lpstr>Roboto Thin</vt:lpstr>
      <vt:lpstr>Roboto</vt:lpstr>
      <vt:lpstr>Montserrat</vt:lpstr>
      <vt:lpstr>Lato</vt:lpstr>
      <vt:lpstr>Focus</vt:lpstr>
      <vt:lpstr>Prolog para el razonamiento de puzzles matemáticos con diagramas</vt:lpstr>
      <vt:lpstr>Bases</vt:lpstr>
      <vt:lpstr>Enfoque simbólico</vt:lpstr>
      <vt:lpstr>Enfoque sub-simbólico</vt:lpstr>
      <vt:lpstr>Procesamiento del lenguaje natural</vt:lpstr>
      <vt:lpstr>Procesamiento de imágenes</vt:lpstr>
      <vt:lpstr>Planteamiento</vt:lpstr>
      <vt:lpstr>Planteamiento</vt:lpstr>
      <vt:lpstr>Planteamiento</vt:lpstr>
      <vt:lpstr>Planteamiento</vt:lpstr>
      <vt:lpstr>Enfoque de Resolución</vt:lpstr>
      <vt:lpstr>Antecedentes</vt:lpstr>
      <vt:lpstr>Antecedentes</vt:lpstr>
      <vt:lpstr>Enfoque de Resolución</vt:lpstr>
      <vt:lpstr>Los rompecabezas de estudio de caso</vt:lpstr>
      <vt:lpstr>Presentación de PowerPoint</vt:lpstr>
      <vt:lpstr>Enfoque de Resolución</vt:lpstr>
      <vt:lpstr>Evaluación experimental</vt:lpstr>
      <vt:lpstr>Evaluación cualitativa</vt:lpstr>
      <vt:lpstr>¿Y un enfoque de aprendizaje profundo?</vt:lpstr>
      <vt:lpstr>Principales componentes de la solución.</vt:lpstr>
      <vt:lpstr>Principales componentes de la solución.</vt:lpstr>
      <vt:lpstr>Principales componentes de la solución.</vt:lpstr>
      <vt:lpstr>Principales componentes de la solución.</vt:lpstr>
      <vt:lpstr>Principales componentes de la solución.</vt:lpstr>
      <vt:lpstr>Principales componentes de la solución.</vt:lpstr>
      <vt:lpstr>Conclusiones</vt:lpstr>
      <vt:lpstr>Fortalezas de Prolog </vt:lpstr>
      <vt:lpstr>Referencias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Angel Garcia</cp:lastModifiedBy>
  <cp:revision>1</cp:revision>
  <dcterms:modified xsi:type="dcterms:W3CDTF">2024-11-14T14:58:01Z</dcterms:modified>
</cp:coreProperties>
</file>